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8" r:id="rId3"/>
    <p:sldId id="259" r:id="rId4"/>
    <p:sldId id="257" r:id="rId5"/>
    <p:sldId id="260" r:id="rId6"/>
    <p:sldId id="261" r:id="rId7"/>
    <p:sldId id="262" r:id="rId8"/>
    <p:sldId id="288" r:id="rId9"/>
    <p:sldId id="263" r:id="rId10"/>
    <p:sldId id="292" r:id="rId11"/>
    <p:sldId id="264" r:id="rId12"/>
    <p:sldId id="265" r:id="rId13"/>
    <p:sldId id="286" r:id="rId14"/>
    <p:sldId id="266" r:id="rId15"/>
    <p:sldId id="270" r:id="rId16"/>
    <p:sldId id="271" r:id="rId17"/>
    <p:sldId id="275" r:id="rId18"/>
    <p:sldId id="272" r:id="rId19"/>
    <p:sldId id="273" r:id="rId20"/>
    <p:sldId id="291" r:id="rId21"/>
    <p:sldId id="293" r:id="rId22"/>
    <p:sldId id="295" r:id="rId23"/>
    <p:sldId id="296" r:id="rId24"/>
    <p:sldId id="297" r:id="rId25"/>
    <p:sldId id="274" r:id="rId26"/>
    <p:sldId id="289" r:id="rId27"/>
    <p:sldId id="290" r:id="rId28"/>
    <p:sldId id="294" r:id="rId29"/>
    <p:sldId id="287" r:id="rId30"/>
    <p:sldId id="285" r:id="rId31"/>
    <p:sldId id="283" r:id="rId32"/>
  </p:sldIdLst>
  <p:sldSz cx="18288000" cy="10287000"/>
  <p:notesSz cx="6858000" cy="9144000"/>
  <p:embeddedFontLst>
    <p:embeddedFont>
      <p:font typeface="Arimo" panose="020B0604020202020204" charset="0"/>
      <p:regular r:id="rId34"/>
    </p:embeddedFont>
    <p:embeddedFont>
      <p:font typeface="Calibri" panose="020F0502020204030204" pitchFamily="34" charset="0"/>
      <p:regular r:id="rId35"/>
      <p:bold r:id="rId36"/>
      <p:italic r:id="rId37"/>
      <p:boldItalic r:id="rId38"/>
    </p:embeddedFont>
    <p:embeddedFont>
      <p:font typeface="DejaVu Serif" panose="020B0604020202020204" charset="0"/>
      <p:regular r:id="rId39"/>
    </p:embeddedFont>
    <p:embeddedFont>
      <p:font typeface="DejaVu Serif Bold" panose="020B0604020202020204" charset="0"/>
      <p:regular r:id="rId40"/>
    </p:embeddedFont>
    <p:embeddedFont>
      <p:font typeface="Open Sans" panose="020B0606030504020204" pitchFamily="34" charset="0"/>
      <p:regular r:id="rId41"/>
      <p:bold r:id="rId42"/>
      <p:italic r:id="rId43"/>
      <p:boldItalic r:id="rId44"/>
    </p:embeddedFont>
    <p:embeddedFont>
      <p:font typeface="Open Sans Bold" panose="020B0806030504020204" pitchFamily="34" charset="0"/>
      <p:regular r:id="rId45"/>
      <p:bold r:id="rId46"/>
    </p:embeddedFont>
    <p:embeddedFont>
      <p:font typeface="Public Sans" panose="020B0604020202020204" charset="-93"/>
      <p:regular r:id="rId47"/>
    </p:embeddedFont>
    <p:embeddedFont>
      <p:font typeface="Public Sans Bold" panose="020B0604020202020204" charset="-93"/>
      <p:regular r:id="rId48"/>
    </p:embeddedFont>
    <p:embeddedFont>
      <p:font typeface="Public Sans Bold Bold" panose="020B0604020202020204" charset="-93"/>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C50"/>
    <a:srgbClr val="004A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305" autoAdjust="0"/>
  </p:normalViewPr>
  <p:slideViewPr>
    <p:cSldViewPr snapToGrid="0">
      <p:cViewPr varScale="1">
        <p:scale>
          <a:sx n="40" d="100"/>
          <a:sy n="40" d="100"/>
        </p:scale>
        <p:origin x="1116" y="3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ADF16C-AB2F-44F0-87AF-4E07C2E1C796}" type="datetimeFigureOut">
              <a:rPr lang="vi-VN" smtClean="0"/>
              <a:t>16/01/2022</a:t>
            </a:fld>
            <a:endParaRPr lang="vi-VN"/>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571F7A-C04E-49C9-A781-47AE9B42F66B}" type="slidenum">
              <a:rPr lang="vi-VN" smtClean="0"/>
              <a:t>‹#›</a:t>
            </a:fld>
            <a:endParaRPr lang="vi-VN"/>
          </a:p>
        </p:txBody>
      </p:sp>
    </p:spTree>
    <p:extLst>
      <p:ext uri="{BB962C8B-B14F-4D97-AF65-F5344CB8AC3E}">
        <p14:creationId xmlns:p14="http://schemas.microsoft.com/office/powerpoint/2010/main" val="786057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5"/>
          </p:nvPr>
        </p:nvSpPr>
        <p:spPr/>
        <p:txBody>
          <a:bodyPr/>
          <a:lstStyle/>
          <a:p>
            <a:fld id="{0F571F7A-C04E-49C9-A781-47AE9B42F66B}" type="slidenum">
              <a:rPr lang="vi-VN" smtClean="0"/>
              <a:t>11</a:t>
            </a:fld>
            <a:endParaRPr lang="vi-VN"/>
          </a:p>
        </p:txBody>
      </p:sp>
    </p:spTree>
    <p:extLst>
      <p:ext uri="{BB962C8B-B14F-4D97-AF65-F5344CB8AC3E}">
        <p14:creationId xmlns:p14="http://schemas.microsoft.com/office/powerpoint/2010/main" val="31424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5.svg"/><Relationship Id="rId7"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6.png"/><Relationship Id="rId4" Type="http://schemas.openxmlformats.org/officeDocument/2006/relationships/image" Target="../media/image30.jpeg"/><Relationship Id="rId9" Type="http://schemas.openxmlformats.org/officeDocument/2006/relationships/image" Target="../media/image31.jpeg"/></Relationships>
</file>

<file path=ppt/slides/_rels/slide1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4.png"/><Relationship Id="rId7"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5.svg"/><Relationship Id="rId9"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svg"/><Relationship Id="rId7" Type="http://schemas.openxmlformats.org/officeDocument/2006/relationships/image" Target="../media/image4.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sv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43.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43.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4.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3.sv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sv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sv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4.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3.sv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5.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4.gif"/><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4.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svg"/><Relationship Id="rId7"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0.pn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sv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5.svg"/><Relationship Id="rId7" Type="http://schemas.openxmlformats.org/officeDocument/2006/relationships/image" Target="../media/image4.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7.svg"/><Relationship Id="rId10" Type="http://schemas.openxmlformats.org/officeDocument/2006/relationships/image" Target="../media/image6.png"/><Relationship Id="rId4" Type="http://schemas.openxmlformats.org/officeDocument/2006/relationships/image" Target="../media/image26.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a:off x="7250735" y="-774700"/>
            <a:ext cx="15051428" cy="14746763"/>
            <a:chOff x="0" y="0"/>
            <a:chExt cx="20068571" cy="19662351"/>
          </a:xfrm>
        </p:grpSpPr>
        <p:pic>
          <p:nvPicPr>
            <p:cNvPr id="3" name="Picture 3"/>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7410038" cy="18629418"/>
            </a:xfrm>
            <a:prstGeom prst="rect">
              <a:avLst/>
            </a:prstGeom>
          </p:spPr>
        </p:pic>
        <p:pic>
          <p:nvPicPr>
            <p:cNvPr id="4" name="Picture 4"/>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58533" y="1032933"/>
              <a:ext cx="17410038" cy="18629418"/>
            </a:xfrm>
            <a:prstGeom prst="rect">
              <a:avLst/>
            </a:prstGeom>
          </p:spPr>
        </p:pic>
      </p:grpSp>
      <p:grpSp>
        <p:nvGrpSpPr>
          <p:cNvPr id="5" name="Group 5"/>
          <p:cNvGrpSpPr/>
          <p:nvPr/>
        </p:nvGrpSpPr>
        <p:grpSpPr>
          <a:xfrm>
            <a:off x="-1348238" y="7352512"/>
            <a:ext cx="19636238" cy="3103762"/>
            <a:chOff x="0" y="0"/>
            <a:chExt cx="2507534" cy="396348"/>
          </a:xfrm>
        </p:grpSpPr>
        <p:sp>
          <p:nvSpPr>
            <p:cNvPr id="6" name="Freeform 6"/>
            <p:cNvSpPr/>
            <p:nvPr/>
          </p:nvSpPr>
          <p:spPr>
            <a:xfrm>
              <a:off x="0" y="0"/>
              <a:ext cx="2507534" cy="396348"/>
            </a:xfrm>
            <a:custGeom>
              <a:avLst/>
              <a:gdLst/>
              <a:ahLst/>
              <a:cxnLst/>
              <a:rect l="l" t="t" r="r" b="b"/>
              <a:pathLst>
                <a:path w="2507534" h="396348">
                  <a:moveTo>
                    <a:pt x="0" y="0"/>
                  </a:moveTo>
                  <a:lnTo>
                    <a:pt x="2507534" y="0"/>
                  </a:lnTo>
                  <a:lnTo>
                    <a:pt x="2507534" y="396348"/>
                  </a:lnTo>
                  <a:lnTo>
                    <a:pt x="0" y="396348"/>
                  </a:lnTo>
                  <a:close/>
                </a:path>
              </a:pathLst>
            </a:custGeom>
            <a:solidFill>
              <a:srgbClr val="011C50"/>
            </a:solidFill>
          </p:spPr>
        </p:sp>
      </p:gr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5800626" cy="1790943"/>
          </a:xfrm>
          <a:prstGeom prst="rect">
            <a:avLst/>
          </a:prstGeom>
        </p:spPr>
      </p:pic>
      <p:pic>
        <p:nvPicPr>
          <p:cNvPr id="8" name="Picture 8"/>
          <p:cNvPicPr>
            <a:picLocks noChangeAspect="1"/>
          </p:cNvPicPr>
          <p:nvPr/>
        </p:nvPicPr>
        <p:blipFill>
          <a:blip r:embed="rId6"/>
          <a:srcRect/>
          <a:stretch>
            <a:fillRect/>
          </a:stretch>
        </p:blipFill>
        <p:spPr>
          <a:xfrm>
            <a:off x="14776450" y="1513473"/>
            <a:ext cx="3276799" cy="3235839"/>
          </a:xfrm>
          <a:prstGeom prst="rect">
            <a:avLst/>
          </a:prstGeom>
        </p:spPr>
      </p:pic>
      <p:grpSp>
        <p:nvGrpSpPr>
          <p:cNvPr id="9" name="Group 9"/>
          <p:cNvGrpSpPr/>
          <p:nvPr/>
        </p:nvGrpSpPr>
        <p:grpSpPr>
          <a:xfrm>
            <a:off x="861943" y="4049154"/>
            <a:ext cx="13914507" cy="3304805"/>
            <a:chOff x="0" y="0"/>
            <a:chExt cx="18552676" cy="4406407"/>
          </a:xfrm>
        </p:grpSpPr>
        <p:sp>
          <p:nvSpPr>
            <p:cNvPr id="10" name="TextBox 10"/>
            <p:cNvSpPr txBox="1"/>
            <p:nvPr/>
          </p:nvSpPr>
          <p:spPr>
            <a:xfrm>
              <a:off x="0" y="0"/>
              <a:ext cx="18552676" cy="1689864"/>
            </a:xfrm>
            <a:prstGeom prst="rect">
              <a:avLst/>
            </a:prstGeom>
          </p:spPr>
          <p:txBody>
            <a:bodyPr lIns="0" tIns="0" rIns="0" bIns="0" rtlCol="0" anchor="t">
              <a:spAutoFit/>
            </a:bodyPr>
            <a:lstStyle/>
            <a:p>
              <a:pPr>
                <a:lnSpc>
                  <a:spcPts val="10486"/>
                </a:lnSpc>
              </a:pPr>
              <a:r>
                <a:rPr lang="en-US" sz="8738">
                  <a:solidFill>
                    <a:srgbClr val="FFFFFF"/>
                  </a:solidFill>
                  <a:latin typeface="Public Sans Bold"/>
                </a:rPr>
                <a:t>KHÓA LUẬN TỐT NGHIỆP</a:t>
              </a:r>
            </a:p>
          </p:txBody>
        </p:sp>
        <p:sp>
          <p:nvSpPr>
            <p:cNvPr id="11" name="TextBox 11"/>
            <p:cNvSpPr txBox="1"/>
            <p:nvPr/>
          </p:nvSpPr>
          <p:spPr>
            <a:xfrm>
              <a:off x="0" y="1642183"/>
              <a:ext cx="15817943" cy="2764224"/>
            </a:xfrm>
            <a:prstGeom prst="rect">
              <a:avLst/>
            </a:prstGeom>
          </p:spPr>
          <p:txBody>
            <a:bodyPr wrap="square" lIns="0" tIns="0" rIns="0" bIns="0" rtlCol="0" anchor="t">
              <a:spAutoFit/>
            </a:bodyPr>
            <a:lstStyle/>
            <a:p>
              <a:pPr>
                <a:lnSpc>
                  <a:spcPts val="8449"/>
                </a:lnSpc>
              </a:pPr>
              <a:r>
                <a:rPr lang="en-US" sz="6035">
                  <a:solidFill>
                    <a:srgbClr val="FFFFFF"/>
                  </a:solidFill>
                  <a:latin typeface="Public Sans"/>
                </a:rPr>
                <a:t>TRA CỨU KẾT QUẢ HỌC TẬP SINH VIÊN HUFI QUA HÌNH ẢNH</a:t>
              </a:r>
            </a:p>
          </p:txBody>
        </p:sp>
      </p:grpSp>
      <p:sp>
        <p:nvSpPr>
          <p:cNvPr id="12" name="TextBox 12"/>
          <p:cNvSpPr txBox="1"/>
          <p:nvPr/>
        </p:nvSpPr>
        <p:spPr>
          <a:xfrm>
            <a:off x="528011" y="7889346"/>
            <a:ext cx="5654185" cy="1953895"/>
          </a:xfrm>
          <a:prstGeom prst="rect">
            <a:avLst/>
          </a:prstGeom>
        </p:spPr>
        <p:txBody>
          <a:bodyPr lIns="0" tIns="0" rIns="0" bIns="0" rtlCol="0" anchor="t">
            <a:spAutoFit/>
          </a:bodyPr>
          <a:lstStyle/>
          <a:p>
            <a:pPr>
              <a:lnSpc>
                <a:spcPts val="5179"/>
              </a:lnSpc>
            </a:pPr>
            <a:r>
              <a:rPr lang="en-US" sz="3699">
                <a:solidFill>
                  <a:srgbClr val="F5BE49"/>
                </a:solidFill>
                <a:latin typeface="Public Sans Bold"/>
              </a:rPr>
              <a:t>Nguyễn Ngọc Hải</a:t>
            </a:r>
          </a:p>
          <a:p>
            <a:pPr>
              <a:lnSpc>
                <a:spcPts val="5179"/>
              </a:lnSpc>
            </a:pPr>
            <a:r>
              <a:rPr lang="en-US" sz="3699">
                <a:solidFill>
                  <a:srgbClr val="F5BE49"/>
                </a:solidFill>
                <a:latin typeface="Public Sans Bold"/>
              </a:rPr>
              <a:t>Đặng Hoàng Cẩm My</a:t>
            </a:r>
          </a:p>
          <a:p>
            <a:pPr>
              <a:lnSpc>
                <a:spcPts val="5179"/>
              </a:lnSpc>
            </a:pPr>
            <a:r>
              <a:rPr lang="en-US" sz="3699">
                <a:solidFill>
                  <a:srgbClr val="F5BE49"/>
                </a:solidFill>
                <a:latin typeface="Public Sans Bold"/>
              </a:rPr>
              <a:t>Trương Hồng Phi</a:t>
            </a:r>
          </a:p>
        </p:txBody>
      </p:sp>
      <p:sp>
        <p:nvSpPr>
          <p:cNvPr id="13" name="TextBox 13"/>
          <p:cNvSpPr txBox="1"/>
          <p:nvPr/>
        </p:nvSpPr>
        <p:spPr>
          <a:xfrm>
            <a:off x="3660516" y="130027"/>
            <a:ext cx="12457028" cy="3236107"/>
          </a:xfrm>
          <a:prstGeom prst="rect">
            <a:avLst/>
          </a:prstGeom>
        </p:spPr>
        <p:txBody>
          <a:bodyPr lIns="0" tIns="0" rIns="0" bIns="0" rtlCol="0" anchor="t">
            <a:spAutoFit/>
          </a:bodyPr>
          <a:lstStyle/>
          <a:p>
            <a:pPr algn="ctr">
              <a:lnSpc>
                <a:spcPts val="5116"/>
              </a:lnSpc>
            </a:pPr>
            <a:r>
              <a:rPr lang="en-US" sz="3654">
                <a:solidFill>
                  <a:srgbClr val="FFFFFF"/>
                </a:solidFill>
                <a:latin typeface="DejaVu Serif Bold"/>
              </a:rPr>
              <a:t>BỘ CÔNG THƯƠNG</a:t>
            </a:r>
          </a:p>
          <a:p>
            <a:pPr algn="ctr">
              <a:lnSpc>
                <a:spcPts val="5116"/>
              </a:lnSpc>
            </a:pPr>
            <a:r>
              <a:rPr lang="en-US" sz="3654">
                <a:solidFill>
                  <a:srgbClr val="FFFFFF"/>
                </a:solidFill>
                <a:latin typeface="DejaVu Serif"/>
              </a:rPr>
              <a:t>TRƯỜNG ĐẠI HỌC CÔNG NGHIỆP THỰC PHẨM TP. HỒ CHÍ MINH</a:t>
            </a:r>
          </a:p>
          <a:p>
            <a:pPr algn="ctr">
              <a:lnSpc>
                <a:spcPts val="5116"/>
              </a:lnSpc>
            </a:pPr>
            <a:endParaRPr lang="en-US" sz="3654">
              <a:solidFill>
                <a:srgbClr val="FFFFFF"/>
              </a:solidFill>
              <a:latin typeface="DejaVu Serif"/>
            </a:endParaRPr>
          </a:p>
          <a:p>
            <a:pPr algn="ctr">
              <a:lnSpc>
                <a:spcPts val="5116"/>
              </a:lnSpc>
            </a:pPr>
            <a:r>
              <a:rPr lang="en-US" sz="3654">
                <a:solidFill>
                  <a:srgbClr val="FFFFFF"/>
                </a:solidFill>
                <a:latin typeface="DejaVu Serif"/>
              </a:rPr>
              <a:t>KHOA CÔNG NGHỆ THÔNG TIN</a:t>
            </a:r>
          </a:p>
        </p:txBody>
      </p:sp>
      <p:sp>
        <p:nvSpPr>
          <p:cNvPr id="14" name="TextBox 14"/>
          <p:cNvSpPr txBox="1"/>
          <p:nvPr/>
        </p:nvSpPr>
        <p:spPr>
          <a:xfrm>
            <a:off x="6182196" y="8554826"/>
            <a:ext cx="7640186" cy="622935"/>
          </a:xfrm>
          <a:prstGeom prst="rect">
            <a:avLst/>
          </a:prstGeom>
        </p:spPr>
        <p:txBody>
          <a:bodyPr lIns="0" tIns="0" rIns="0" bIns="0" rtlCol="0" anchor="t">
            <a:spAutoFit/>
          </a:bodyPr>
          <a:lstStyle/>
          <a:p>
            <a:pPr>
              <a:lnSpc>
                <a:spcPts val="5040"/>
              </a:lnSpc>
            </a:pPr>
            <a:r>
              <a:rPr lang="en-US" sz="3600">
                <a:solidFill>
                  <a:srgbClr val="F5BE49"/>
                </a:solidFill>
                <a:latin typeface="Public Sans Bold Bold"/>
              </a:rPr>
              <a:t>GVHD: ThS. NGUYỄN VĂN THỊNH</a:t>
            </a:r>
          </a:p>
        </p:txBody>
      </p:sp>
      <p:pic>
        <p:nvPicPr>
          <p:cNvPr id="15" name="Picture 15"/>
          <p:cNvPicPr>
            <a:picLocks noChangeAspect="1"/>
          </p:cNvPicPr>
          <p:nvPr/>
        </p:nvPicPr>
        <p:blipFill>
          <a:blip r:embed="rId7"/>
          <a:srcRect/>
          <a:stretch>
            <a:fillRect/>
          </a:stretch>
        </p:blipFill>
        <p:spPr>
          <a:xfrm>
            <a:off x="13987670" y="4879607"/>
            <a:ext cx="4340912" cy="58735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4">
            <a:extLst>
              <a:ext uri="{FF2B5EF4-FFF2-40B4-BE49-F238E27FC236}">
                <a16:creationId xmlns:a16="http://schemas.microsoft.com/office/drawing/2014/main" id="{EE7B6E7B-2EA6-4479-B744-2F1AA4F4957E}"/>
              </a:ext>
            </a:extLst>
          </p:cNvPr>
          <p:cNvGrpSpPr/>
          <p:nvPr/>
        </p:nvGrpSpPr>
        <p:grpSpPr>
          <a:xfrm rot="10800000">
            <a:off x="-589493" y="142265"/>
            <a:ext cx="24443323" cy="13890390"/>
            <a:chOff x="1456267" y="2573866"/>
            <a:chExt cx="12097556" cy="10648721"/>
          </a:xfrm>
        </p:grpSpPr>
        <p:pic>
          <p:nvPicPr>
            <p:cNvPr id="19" name="Picture 5">
              <a:extLst>
                <a:ext uri="{FF2B5EF4-FFF2-40B4-BE49-F238E27FC236}">
                  <a16:creationId xmlns:a16="http://schemas.microsoft.com/office/drawing/2014/main" id="{87E75175-5869-4957-8CE4-EFBB695357DB}"/>
                </a:ext>
              </a:extLst>
            </p:cNvPr>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6267" y="2573866"/>
              <a:ext cx="10811999" cy="10359861"/>
            </a:xfrm>
            <a:prstGeom prst="rect">
              <a:avLst/>
            </a:prstGeom>
          </p:spPr>
        </p:pic>
        <p:pic>
          <p:nvPicPr>
            <p:cNvPr id="20" name="Picture 6">
              <a:extLst>
                <a:ext uri="{FF2B5EF4-FFF2-40B4-BE49-F238E27FC236}">
                  <a16:creationId xmlns:a16="http://schemas.microsoft.com/office/drawing/2014/main" id="{23FFFDE1-F4BB-4047-B7AE-3E7611F9BEC8}"/>
                </a:ext>
              </a:extLst>
            </p:cNvPr>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41825" y="2862725"/>
              <a:ext cx="10811998" cy="10359862"/>
            </a:xfrm>
            <a:prstGeom prst="rect">
              <a:avLst/>
            </a:prstGeom>
          </p:spPr>
        </p:pic>
      </p:grpSp>
      <p:pic>
        <p:nvPicPr>
          <p:cNvPr id="2" name="Picture 2"/>
          <p:cNvPicPr>
            <a:picLocks noChangeAspect="1"/>
          </p:cNvPicPr>
          <p:nvPr/>
        </p:nvPicPr>
        <p:blipFill>
          <a:blip r:embed="rId4"/>
          <a:srcRect t="6252" b="9889"/>
          <a:stretch>
            <a:fillRect/>
          </a:stretch>
        </p:blipFill>
        <p:spPr>
          <a:xfrm>
            <a:off x="607901" y="3363292"/>
            <a:ext cx="4584824" cy="2563145"/>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07997" y="3516834"/>
            <a:ext cx="1202942" cy="1202942"/>
          </a:xfrm>
          <a:prstGeom prst="rect">
            <a:avLst/>
          </a:prstGeom>
        </p:spPr>
      </p:pic>
      <p:sp>
        <p:nvSpPr>
          <p:cNvPr id="13" name="TextBox 13"/>
          <p:cNvSpPr txBox="1"/>
          <p:nvPr/>
        </p:nvSpPr>
        <p:spPr>
          <a:xfrm>
            <a:off x="834161" y="6128718"/>
            <a:ext cx="4584824" cy="1035685"/>
          </a:xfrm>
          <a:prstGeom prst="rect">
            <a:avLst/>
          </a:prstGeom>
        </p:spPr>
        <p:txBody>
          <a:bodyPr lIns="0" tIns="0" rIns="0" bIns="0" rtlCol="0" anchor="t">
            <a:spAutoFit/>
          </a:bodyPr>
          <a:lstStyle/>
          <a:p>
            <a:pPr marL="0" lvl="0" indent="0" algn="l">
              <a:lnSpc>
                <a:spcPts val="4160"/>
              </a:lnSpc>
              <a:spcBef>
                <a:spcPct val="0"/>
              </a:spcBef>
            </a:pPr>
            <a:r>
              <a:rPr lang="en-US" sz="3200">
                <a:solidFill>
                  <a:srgbClr val="011C50"/>
                </a:solidFill>
                <a:latin typeface="Public Sans Bold"/>
              </a:rPr>
              <a:t>Nhận dạng khuôn mặt (Face Recognition)</a:t>
            </a:r>
          </a:p>
        </p:txBody>
      </p:sp>
      <p:sp>
        <p:nvSpPr>
          <p:cNvPr id="15" name="TextBox 15"/>
          <p:cNvSpPr txBox="1"/>
          <p:nvPr/>
        </p:nvSpPr>
        <p:spPr>
          <a:xfrm>
            <a:off x="1319566" y="1019175"/>
            <a:ext cx="9546554" cy="929165"/>
          </a:xfrm>
          <a:prstGeom prst="rect">
            <a:avLst/>
          </a:prstGeom>
        </p:spPr>
        <p:txBody>
          <a:bodyPr wrap="square" lIns="0" tIns="0" rIns="0" bIns="0" rtlCol="0" anchor="t">
            <a:spAutoFit/>
          </a:bodyPr>
          <a:lstStyle/>
          <a:p>
            <a:pPr>
              <a:lnSpc>
                <a:spcPts val="7679"/>
              </a:lnSpc>
            </a:pPr>
            <a:r>
              <a:rPr lang="en-US" sz="6399" dirty="0" err="1">
                <a:solidFill>
                  <a:srgbClr val="011C50"/>
                </a:solidFill>
                <a:latin typeface="Public Sans Bold"/>
              </a:rPr>
              <a:t>Nhận</a:t>
            </a:r>
            <a:r>
              <a:rPr lang="en-US" sz="6399" dirty="0">
                <a:solidFill>
                  <a:srgbClr val="011C50"/>
                </a:solidFill>
                <a:latin typeface="Public Sans Bold"/>
              </a:rPr>
              <a:t> </a:t>
            </a:r>
            <a:r>
              <a:rPr lang="en-US" sz="6399" dirty="0" err="1">
                <a:solidFill>
                  <a:srgbClr val="011C50"/>
                </a:solidFill>
                <a:latin typeface="Public Sans Bold"/>
              </a:rPr>
              <a:t>dạng</a:t>
            </a:r>
            <a:r>
              <a:rPr lang="en-US" sz="6399" dirty="0">
                <a:solidFill>
                  <a:srgbClr val="011C50"/>
                </a:solidFill>
                <a:latin typeface="Public Sans Bold"/>
              </a:rPr>
              <a:t> </a:t>
            </a:r>
            <a:r>
              <a:rPr lang="en-US" sz="6399" dirty="0" err="1">
                <a:solidFill>
                  <a:srgbClr val="011C50"/>
                </a:solidFill>
                <a:latin typeface="Public Sans Bold"/>
              </a:rPr>
              <a:t>khuôn</a:t>
            </a:r>
            <a:r>
              <a:rPr lang="en-US" sz="6399" dirty="0">
                <a:solidFill>
                  <a:srgbClr val="011C50"/>
                </a:solidFill>
                <a:latin typeface="Public Sans Bold"/>
              </a:rPr>
              <a:t> </a:t>
            </a:r>
            <a:r>
              <a:rPr lang="en-US" sz="6399" dirty="0" err="1">
                <a:solidFill>
                  <a:srgbClr val="011C50"/>
                </a:solidFill>
                <a:latin typeface="Public Sans Bold"/>
              </a:rPr>
              <a:t>mặt</a:t>
            </a:r>
            <a:endParaRPr lang="en-US" sz="6399" dirty="0">
              <a:solidFill>
                <a:srgbClr val="011C50"/>
              </a:solidFill>
              <a:latin typeface="Public Sans Bold"/>
            </a:endParaRPr>
          </a:p>
        </p:txBody>
      </p:sp>
      <p:sp>
        <p:nvSpPr>
          <p:cNvPr id="16" name="TextBox 16"/>
          <p:cNvSpPr txBox="1"/>
          <p:nvPr/>
        </p:nvSpPr>
        <p:spPr>
          <a:xfrm>
            <a:off x="1823089" y="2466672"/>
            <a:ext cx="1891605" cy="896620"/>
          </a:xfrm>
          <a:prstGeom prst="rect">
            <a:avLst/>
          </a:prstGeom>
        </p:spPr>
        <p:txBody>
          <a:bodyPr lIns="0" tIns="0" rIns="0" bIns="0" rtlCol="0" anchor="t">
            <a:spAutoFit/>
          </a:bodyPr>
          <a:lstStyle/>
          <a:p>
            <a:pPr algn="ctr">
              <a:lnSpc>
                <a:spcPts val="7279"/>
              </a:lnSpc>
            </a:pPr>
            <a:r>
              <a:rPr lang="en-US" sz="5199">
                <a:solidFill>
                  <a:srgbClr val="011C50"/>
                </a:solidFill>
                <a:latin typeface="DejaVu Serif"/>
              </a:rPr>
              <a:t>Linda</a:t>
            </a:r>
          </a:p>
        </p:txBody>
      </p:sp>
      <p:pic>
        <p:nvPicPr>
          <p:cNvPr id="17" name="Picture 1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133228"/>
            <a:ext cx="5800626" cy="1790943"/>
          </a:xfrm>
          <a:prstGeom prst="rect">
            <a:avLst/>
          </a:prstGeom>
        </p:spPr>
      </p:pic>
      <p:sp>
        <p:nvSpPr>
          <p:cNvPr id="23" name="TextBox 10">
            <a:extLst>
              <a:ext uri="{FF2B5EF4-FFF2-40B4-BE49-F238E27FC236}">
                <a16:creationId xmlns:a16="http://schemas.microsoft.com/office/drawing/2014/main" id="{71B83B48-1B2E-4A2E-A113-0FE1D898670E}"/>
              </a:ext>
            </a:extLst>
          </p:cNvPr>
          <p:cNvSpPr txBox="1"/>
          <p:nvPr/>
        </p:nvSpPr>
        <p:spPr>
          <a:xfrm>
            <a:off x="12270483" y="7411409"/>
            <a:ext cx="1938236" cy="498278"/>
          </a:xfrm>
          <a:prstGeom prst="rect">
            <a:avLst/>
          </a:prstGeom>
        </p:spPr>
        <p:txBody>
          <a:bodyPr wrap="square" lIns="0" tIns="0" rIns="0" bIns="0" rtlCol="0" anchor="t">
            <a:spAutoFit/>
          </a:bodyPr>
          <a:lstStyle/>
          <a:p>
            <a:pPr marL="0" lvl="0" indent="0" algn="l">
              <a:lnSpc>
                <a:spcPts val="4160"/>
              </a:lnSpc>
              <a:spcBef>
                <a:spcPct val="0"/>
              </a:spcBef>
            </a:pPr>
            <a:r>
              <a:rPr lang="en-US" sz="3200">
                <a:solidFill>
                  <a:srgbClr val="011C50"/>
                </a:solidFill>
                <a:latin typeface="Public Sans Bold"/>
              </a:rPr>
              <a:t>SVM</a:t>
            </a:r>
          </a:p>
        </p:txBody>
      </p:sp>
      <p:pic>
        <p:nvPicPr>
          <p:cNvPr id="2050" name="Picture 2" descr="Support Vector Machine | LearnOpenCV">
            <a:extLst>
              <a:ext uri="{FF2B5EF4-FFF2-40B4-BE49-F238E27FC236}">
                <a16:creationId xmlns:a16="http://schemas.microsoft.com/office/drawing/2014/main" id="{B726DB0D-40FA-4EC2-9540-4C4776697F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03851" y="2083892"/>
            <a:ext cx="9479710" cy="519196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3">
            <a:extLst>
              <a:ext uri="{FF2B5EF4-FFF2-40B4-BE49-F238E27FC236}">
                <a16:creationId xmlns:a16="http://schemas.microsoft.com/office/drawing/2014/main" id="{0C1CE815-10A3-45D6-BEE3-A20ED7728D14}"/>
              </a:ext>
            </a:extLst>
          </p:cNvPr>
          <p:cNvPicPr>
            <a:picLocks noChangeAspect="1"/>
          </p:cNvPicPr>
          <p:nvPr/>
        </p:nvPicPr>
        <p:blipFill>
          <a:blip r:embed="rId10"/>
          <a:srcRect/>
          <a:stretch>
            <a:fillRect/>
          </a:stretch>
        </p:blipFill>
        <p:spPr>
          <a:xfrm>
            <a:off x="129530" y="8122081"/>
            <a:ext cx="1693559" cy="2291488"/>
          </a:xfrm>
          <a:prstGeom prst="rect">
            <a:avLst/>
          </a:prstGeom>
        </p:spPr>
      </p:pic>
    </p:spTree>
    <p:extLst>
      <p:ext uri="{BB962C8B-B14F-4D97-AF65-F5344CB8AC3E}">
        <p14:creationId xmlns:p14="http://schemas.microsoft.com/office/powerpoint/2010/main" val="1016529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42FF26BF-84B0-464F-89EC-FEBF8FEF32B0}"/>
              </a:ext>
            </a:extLst>
          </p:cNvPr>
          <p:cNvGrpSpPr/>
          <p:nvPr/>
        </p:nvGrpSpPr>
        <p:grpSpPr>
          <a:xfrm rot="5400000">
            <a:off x="10074419" y="-1654054"/>
            <a:ext cx="8988544" cy="9630182"/>
            <a:chOff x="1456267" y="2573866"/>
            <a:chExt cx="12097556" cy="10648721"/>
          </a:xfrm>
        </p:grpSpPr>
        <p:pic>
          <p:nvPicPr>
            <p:cNvPr id="14" name="Picture 5">
              <a:extLst>
                <a:ext uri="{FF2B5EF4-FFF2-40B4-BE49-F238E27FC236}">
                  <a16:creationId xmlns:a16="http://schemas.microsoft.com/office/drawing/2014/main" id="{5C7F429C-070A-4F7C-ADC1-BBD6B1EA2DF6}"/>
                </a:ext>
              </a:extLst>
            </p:cNvPr>
            <p:cNvPicPr>
              <a:picLocks noChangeAspect="1"/>
            </p:cNvPicPr>
            <p:nvPr/>
          </p:nvPicPr>
          <p:blipFill>
            <a:blip r:embed="rId3">
              <a:alphaModFix amt="14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456267" y="2573866"/>
              <a:ext cx="10811999" cy="10359861"/>
            </a:xfrm>
            <a:prstGeom prst="rect">
              <a:avLst/>
            </a:prstGeom>
          </p:spPr>
        </p:pic>
        <p:pic>
          <p:nvPicPr>
            <p:cNvPr id="15" name="Picture 6">
              <a:extLst>
                <a:ext uri="{FF2B5EF4-FFF2-40B4-BE49-F238E27FC236}">
                  <a16:creationId xmlns:a16="http://schemas.microsoft.com/office/drawing/2014/main" id="{3C9588A5-88F7-4381-B90F-A799D2FE3F60}"/>
                </a:ext>
              </a:extLst>
            </p:cNvPr>
            <p:cNvPicPr>
              <a:picLocks noChangeAspect="1"/>
            </p:cNvPicPr>
            <p:nvPr/>
          </p:nvPicPr>
          <p:blipFill>
            <a:blip r:embed="rId3">
              <a:alphaModFix amt="14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741825" y="2862725"/>
              <a:ext cx="10811998" cy="10359862"/>
            </a:xfrm>
            <a:prstGeom prst="rect">
              <a:avLst/>
            </a:prstGeom>
          </p:spPr>
        </p:pic>
      </p:grpSp>
      <p:grpSp>
        <p:nvGrpSpPr>
          <p:cNvPr id="2" name="Group 2"/>
          <p:cNvGrpSpPr/>
          <p:nvPr/>
        </p:nvGrpSpPr>
        <p:grpSpPr>
          <a:xfrm rot="8100000">
            <a:off x="-5392114" y="-2070100"/>
            <a:ext cx="15051428" cy="14746763"/>
            <a:chOff x="0" y="0"/>
            <a:chExt cx="20068571" cy="19662351"/>
          </a:xfrm>
        </p:grpSpPr>
        <p:pic>
          <p:nvPicPr>
            <p:cNvPr id="3" name="Picture 3"/>
            <p:cNvPicPr>
              <a:picLocks noChangeAspect="1"/>
            </p:cNvPicPr>
            <p:nvPr/>
          </p:nvPicPr>
          <p:blipFill>
            <a:blip r:embed="rId5">
              <a:alphaModFix amt="14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17410038" cy="18629418"/>
            </a:xfrm>
            <a:prstGeom prst="rect">
              <a:avLst/>
            </a:prstGeom>
          </p:spPr>
        </p:pic>
        <p:pic>
          <p:nvPicPr>
            <p:cNvPr id="4" name="Picture 4"/>
            <p:cNvPicPr>
              <a:picLocks noChangeAspect="1"/>
            </p:cNvPicPr>
            <p:nvPr/>
          </p:nvPicPr>
          <p:blipFill>
            <a:blip r:embed="rId5">
              <a:alphaModFix amt="14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658533" y="1032933"/>
              <a:ext cx="17410038" cy="18629418"/>
            </a:xfrm>
            <a:prstGeom prst="rect">
              <a:avLst/>
            </a:prstGeom>
          </p:spPr>
        </p:pic>
      </p:grpSp>
      <p:grpSp>
        <p:nvGrpSpPr>
          <p:cNvPr id="5" name="Group 5"/>
          <p:cNvGrpSpPr/>
          <p:nvPr/>
        </p:nvGrpSpPr>
        <p:grpSpPr>
          <a:xfrm>
            <a:off x="-1348238" y="7911360"/>
            <a:ext cx="19636238" cy="3103762"/>
            <a:chOff x="0" y="0"/>
            <a:chExt cx="2507534" cy="396348"/>
          </a:xfrm>
        </p:grpSpPr>
        <p:sp>
          <p:nvSpPr>
            <p:cNvPr id="6" name="Freeform 6"/>
            <p:cNvSpPr/>
            <p:nvPr/>
          </p:nvSpPr>
          <p:spPr>
            <a:xfrm>
              <a:off x="0" y="0"/>
              <a:ext cx="2507534" cy="396348"/>
            </a:xfrm>
            <a:custGeom>
              <a:avLst/>
              <a:gdLst/>
              <a:ahLst/>
              <a:cxnLst/>
              <a:rect l="l" t="t" r="r" b="b"/>
              <a:pathLst>
                <a:path w="2507534" h="396348">
                  <a:moveTo>
                    <a:pt x="0" y="0"/>
                  </a:moveTo>
                  <a:lnTo>
                    <a:pt x="2507534" y="0"/>
                  </a:lnTo>
                  <a:lnTo>
                    <a:pt x="2507534" y="396348"/>
                  </a:lnTo>
                  <a:lnTo>
                    <a:pt x="0" y="396348"/>
                  </a:lnTo>
                  <a:close/>
                </a:path>
              </a:pathLst>
            </a:custGeom>
            <a:solidFill>
              <a:srgbClr val="011C50"/>
            </a:solidFill>
          </p:spPr>
        </p:sp>
      </p:grpSp>
      <p:pic>
        <p:nvPicPr>
          <p:cNvPr id="7" name="Picture 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145186">
            <a:off x="13353708" y="8753038"/>
            <a:ext cx="5429813" cy="1676455"/>
          </a:xfrm>
          <a:prstGeom prst="rect">
            <a:avLst/>
          </a:prstGeom>
        </p:spPr>
      </p:pic>
      <p:grpSp>
        <p:nvGrpSpPr>
          <p:cNvPr id="10" name="Group 10"/>
          <p:cNvGrpSpPr/>
          <p:nvPr/>
        </p:nvGrpSpPr>
        <p:grpSpPr>
          <a:xfrm>
            <a:off x="9144000" y="342001"/>
            <a:ext cx="8169722" cy="7543324"/>
            <a:chOff x="0" y="-17145"/>
            <a:chExt cx="10892962" cy="10057765"/>
          </a:xfrm>
        </p:grpSpPr>
        <p:sp>
          <p:nvSpPr>
            <p:cNvPr id="11" name="TextBox 11"/>
            <p:cNvSpPr txBox="1"/>
            <p:nvPr/>
          </p:nvSpPr>
          <p:spPr>
            <a:xfrm>
              <a:off x="0" y="-17145"/>
              <a:ext cx="10892962" cy="5266398"/>
            </a:xfrm>
            <a:prstGeom prst="rect">
              <a:avLst/>
            </a:prstGeom>
          </p:spPr>
          <p:txBody>
            <a:bodyPr lIns="0" tIns="0" rIns="0" bIns="0" rtlCol="0" anchor="t">
              <a:spAutoFit/>
            </a:bodyPr>
            <a:lstStyle/>
            <a:p>
              <a:pPr>
                <a:lnSpc>
                  <a:spcPts val="7679"/>
                </a:lnSpc>
              </a:pPr>
              <a:r>
                <a:rPr lang="en-US" sz="6399" dirty="0">
                  <a:solidFill>
                    <a:srgbClr val="FFFFFF"/>
                  </a:solidFill>
                  <a:latin typeface="Public Sans Bold"/>
                </a:rPr>
                <a:t>PHƯƠNG PHÁP NHẬN DẠNG SINH VIÊN VÀ TRA CỨU KẾT QUẢ HỌC TẬP</a:t>
              </a:r>
            </a:p>
          </p:txBody>
        </p:sp>
        <p:sp>
          <p:nvSpPr>
            <p:cNvPr id="12" name="TextBox 12"/>
            <p:cNvSpPr txBox="1"/>
            <p:nvPr/>
          </p:nvSpPr>
          <p:spPr>
            <a:xfrm>
              <a:off x="0" y="5492115"/>
              <a:ext cx="10892962" cy="4548505"/>
            </a:xfrm>
            <a:prstGeom prst="rect">
              <a:avLst/>
            </a:prstGeom>
          </p:spPr>
          <p:txBody>
            <a:bodyPr lIns="0" tIns="0" rIns="0" bIns="0" rtlCol="0" anchor="t">
              <a:spAutoFit/>
            </a:bodyPr>
            <a:lstStyle/>
            <a:p>
              <a:pPr>
                <a:lnSpc>
                  <a:spcPts val="5460"/>
                </a:lnSpc>
              </a:pPr>
              <a:r>
                <a:rPr lang="en-US" sz="4200">
                  <a:solidFill>
                    <a:srgbClr val="FFFFFF"/>
                  </a:solidFill>
                  <a:latin typeface="Public Sans"/>
                </a:rPr>
                <a:t>Mô hình tổng quan</a:t>
              </a:r>
            </a:p>
            <a:p>
              <a:pPr>
                <a:lnSpc>
                  <a:spcPts val="5460"/>
                </a:lnSpc>
              </a:pPr>
              <a:endParaRPr lang="en-US" sz="4200">
                <a:solidFill>
                  <a:srgbClr val="FFFFFF"/>
                </a:solidFill>
                <a:latin typeface="Public Sans"/>
              </a:endParaRPr>
            </a:p>
            <a:p>
              <a:pPr>
                <a:lnSpc>
                  <a:spcPts val="5460"/>
                </a:lnSpc>
              </a:pPr>
              <a:r>
                <a:rPr lang="en-US" sz="4200">
                  <a:solidFill>
                    <a:srgbClr val="FFFFFF"/>
                  </a:solidFill>
                  <a:latin typeface="Public Sans"/>
                </a:rPr>
                <a:t>Các bước nhận dạng</a:t>
              </a:r>
            </a:p>
            <a:p>
              <a:pPr>
                <a:lnSpc>
                  <a:spcPts val="5460"/>
                </a:lnSpc>
              </a:pPr>
              <a:endParaRPr lang="en-US" sz="4200">
                <a:solidFill>
                  <a:srgbClr val="FFFFFF"/>
                </a:solidFill>
                <a:latin typeface="Public Sans"/>
              </a:endParaRPr>
            </a:p>
            <a:p>
              <a:pPr>
                <a:lnSpc>
                  <a:spcPts val="5460"/>
                </a:lnSpc>
              </a:pPr>
              <a:r>
                <a:rPr lang="en-US" sz="4200">
                  <a:solidFill>
                    <a:srgbClr val="FFFFFF"/>
                  </a:solidFill>
                  <a:latin typeface="Public Sans"/>
                </a:rPr>
                <a:t>Chi tiết phương pháp nhận dạng</a:t>
              </a:r>
            </a:p>
          </p:txBody>
        </p:sp>
      </p:grpSp>
      <p:sp>
        <p:nvSpPr>
          <p:cNvPr id="16" name="Hộp Văn bản 15">
            <a:extLst>
              <a:ext uri="{FF2B5EF4-FFF2-40B4-BE49-F238E27FC236}">
                <a16:creationId xmlns:a16="http://schemas.microsoft.com/office/drawing/2014/main" id="{D321B414-8CE4-429D-836E-E7629B20597F}"/>
              </a:ext>
            </a:extLst>
          </p:cNvPr>
          <p:cNvSpPr txBox="1"/>
          <p:nvPr/>
        </p:nvSpPr>
        <p:spPr>
          <a:xfrm>
            <a:off x="7519032" y="671418"/>
            <a:ext cx="2548890" cy="756554"/>
          </a:xfrm>
          <a:prstGeom prst="rect">
            <a:avLst/>
          </a:prstGeom>
          <a:noFill/>
        </p:spPr>
        <p:txBody>
          <a:bodyPr wrap="square">
            <a:spAutoFit/>
          </a:bodyPr>
          <a:lstStyle/>
          <a:p>
            <a:pPr marL="0" lvl="0" indent="0" algn="l">
              <a:lnSpc>
                <a:spcPts val="4680"/>
              </a:lnSpc>
              <a:spcBef>
                <a:spcPct val="0"/>
              </a:spcBef>
            </a:pPr>
            <a:r>
              <a:rPr lang="en-US" sz="7200" u="none">
                <a:solidFill>
                  <a:srgbClr val="FFC000"/>
                </a:solidFill>
                <a:latin typeface="Public Sans Bold"/>
              </a:rPr>
              <a:t>03</a:t>
            </a:r>
          </a:p>
        </p:txBody>
      </p:sp>
      <p:pic>
        <p:nvPicPr>
          <p:cNvPr id="17" name="Picture 13">
            <a:extLst>
              <a:ext uri="{FF2B5EF4-FFF2-40B4-BE49-F238E27FC236}">
                <a16:creationId xmlns:a16="http://schemas.microsoft.com/office/drawing/2014/main" id="{A9F57988-05C8-45FF-B2FC-DFCF1ED42A5E}"/>
              </a:ext>
            </a:extLst>
          </p:cNvPr>
          <p:cNvPicPr>
            <a:picLocks noChangeAspect="1"/>
          </p:cNvPicPr>
          <p:nvPr/>
        </p:nvPicPr>
        <p:blipFill>
          <a:blip r:embed="rId9"/>
          <a:srcRect/>
          <a:stretch>
            <a:fillRect/>
          </a:stretch>
        </p:blipFill>
        <p:spPr>
          <a:xfrm>
            <a:off x="383600" y="2240281"/>
            <a:ext cx="6674416" cy="903089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sp>
        <p:nvSpPr>
          <p:cNvPr id="2" name="AutoShape 2"/>
          <p:cNvSpPr/>
          <p:nvPr/>
        </p:nvSpPr>
        <p:spPr>
          <a:xfrm>
            <a:off x="-50801" y="-412750"/>
            <a:ext cx="9194801" cy="11112500"/>
          </a:xfrm>
          <a:prstGeom prst="rect">
            <a:avLst/>
          </a:prstGeom>
          <a:solidFill>
            <a:srgbClr val="FFFFFF"/>
          </a:solidFill>
        </p:spPr>
      </p:sp>
      <p:grpSp>
        <p:nvGrpSpPr>
          <p:cNvPr id="4" name="Group 4"/>
          <p:cNvGrpSpPr/>
          <p:nvPr/>
        </p:nvGrpSpPr>
        <p:grpSpPr>
          <a:xfrm>
            <a:off x="10699932" y="4224089"/>
            <a:ext cx="7263170" cy="3422461"/>
            <a:chOff x="0" y="-604629"/>
            <a:chExt cx="9684227" cy="4563280"/>
          </a:xfrm>
        </p:grpSpPr>
        <p:sp>
          <p:nvSpPr>
            <p:cNvPr id="6" name="TextBox 6"/>
            <p:cNvSpPr txBox="1"/>
            <p:nvPr/>
          </p:nvSpPr>
          <p:spPr>
            <a:xfrm>
              <a:off x="0" y="-604629"/>
              <a:ext cx="9684227" cy="1223156"/>
            </a:xfrm>
            <a:prstGeom prst="rect">
              <a:avLst/>
            </a:prstGeom>
          </p:spPr>
          <p:txBody>
            <a:bodyPr lIns="0" tIns="0" rIns="0" bIns="0" rtlCol="0" anchor="t">
              <a:spAutoFit/>
            </a:bodyPr>
            <a:lstStyle/>
            <a:p>
              <a:pPr>
                <a:lnSpc>
                  <a:spcPts val="7679"/>
                </a:lnSpc>
              </a:pPr>
              <a:r>
                <a:rPr lang="en-US" sz="6000">
                  <a:solidFill>
                    <a:srgbClr val="FFFFFF"/>
                  </a:solidFill>
                  <a:latin typeface="Public Sans Bold Bold"/>
                </a:rPr>
                <a:t>Mô hình hệ thống</a:t>
              </a:r>
            </a:p>
          </p:txBody>
        </p:sp>
        <p:sp>
          <p:nvSpPr>
            <p:cNvPr id="7" name="TextBox 7"/>
            <p:cNvSpPr txBox="1"/>
            <p:nvPr/>
          </p:nvSpPr>
          <p:spPr>
            <a:xfrm>
              <a:off x="0" y="1308353"/>
              <a:ext cx="9684227" cy="2650298"/>
            </a:xfrm>
            <a:prstGeom prst="rect">
              <a:avLst/>
            </a:prstGeom>
          </p:spPr>
          <p:txBody>
            <a:bodyPr lIns="0" tIns="0" rIns="0" bIns="0" rtlCol="0" anchor="t">
              <a:spAutoFit/>
            </a:bodyPr>
            <a:lstStyle/>
            <a:p>
              <a:pPr>
                <a:lnSpc>
                  <a:spcPts val="3120"/>
                </a:lnSpc>
              </a:pPr>
              <a:r>
                <a:rPr lang="en-US" sz="3000">
                  <a:solidFill>
                    <a:srgbClr val="FFFFFF"/>
                  </a:solidFill>
                  <a:latin typeface="Open Sans"/>
                </a:rPr>
                <a:t>Mô hình hệ thống gồm có 2 pha chính:</a:t>
              </a:r>
            </a:p>
            <a:p>
              <a:pPr>
                <a:lnSpc>
                  <a:spcPts val="3120"/>
                </a:lnSpc>
              </a:pPr>
              <a:endParaRPr lang="en-US" sz="3000">
                <a:solidFill>
                  <a:srgbClr val="FFFFFF"/>
                </a:solidFill>
                <a:latin typeface="Open Sans"/>
              </a:endParaRPr>
            </a:p>
            <a:p>
              <a:pPr marL="457200" indent="-457200">
                <a:lnSpc>
                  <a:spcPts val="3120"/>
                </a:lnSpc>
                <a:buFont typeface="Arial" panose="020B0604020202020204" pitchFamily="34" charset="0"/>
                <a:buChar char="•"/>
              </a:pPr>
              <a:r>
                <a:rPr lang="en-US" sz="3000">
                  <a:solidFill>
                    <a:srgbClr val="FFFFFF"/>
                  </a:solidFill>
                  <a:latin typeface="Open Sans"/>
                </a:rPr>
                <a:t>Pha 1</a:t>
              </a:r>
            </a:p>
            <a:p>
              <a:pPr marL="457200" indent="-457200">
                <a:lnSpc>
                  <a:spcPts val="3120"/>
                </a:lnSpc>
                <a:buFont typeface="Arial" panose="020B0604020202020204" pitchFamily="34" charset="0"/>
                <a:buChar char="•"/>
              </a:pPr>
              <a:endParaRPr lang="en-US" sz="3000">
                <a:solidFill>
                  <a:srgbClr val="FFFFFF"/>
                </a:solidFill>
                <a:latin typeface="Open Sans"/>
              </a:endParaRPr>
            </a:p>
            <a:p>
              <a:pPr marL="457200" indent="-457200">
                <a:lnSpc>
                  <a:spcPts val="3120"/>
                </a:lnSpc>
                <a:buFont typeface="Arial" panose="020B0604020202020204" pitchFamily="34" charset="0"/>
                <a:buChar char="•"/>
              </a:pPr>
              <a:r>
                <a:rPr lang="en-US" sz="3000">
                  <a:solidFill>
                    <a:srgbClr val="FFFFFF"/>
                  </a:solidFill>
                  <a:latin typeface="Open Sans"/>
                </a:rPr>
                <a:t>Pha 2</a:t>
              </a:r>
            </a:p>
          </p:txBody>
        </p:sp>
      </p:grpSp>
      <p:pic>
        <p:nvPicPr>
          <p:cNvPr id="11" name="Picture 1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87374" y="78136"/>
            <a:ext cx="5800626" cy="1790943"/>
          </a:xfrm>
          <a:prstGeom prst="rect">
            <a:avLst/>
          </a:prstGeom>
        </p:spPr>
      </p:pic>
      <p:pic>
        <p:nvPicPr>
          <p:cNvPr id="5" name="Hình ảnh 4">
            <a:extLst>
              <a:ext uri="{FF2B5EF4-FFF2-40B4-BE49-F238E27FC236}">
                <a16:creationId xmlns:a16="http://schemas.microsoft.com/office/drawing/2014/main" id="{E0621D8E-766A-4E9F-83E4-16588BC0C5E9}"/>
              </a:ext>
            </a:extLst>
          </p:cNvPr>
          <p:cNvPicPr>
            <a:picLocks noChangeAspect="1"/>
          </p:cNvPicPr>
          <p:nvPr/>
        </p:nvPicPr>
        <p:blipFill>
          <a:blip r:embed="rId4"/>
          <a:stretch>
            <a:fillRect/>
          </a:stretch>
        </p:blipFill>
        <p:spPr>
          <a:xfrm>
            <a:off x="-260924" y="0"/>
            <a:ext cx="9100211" cy="10208865"/>
          </a:xfrm>
          <a:prstGeom prst="rect">
            <a:avLst/>
          </a:prstGeom>
        </p:spPr>
      </p:pic>
      <p:cxnSp>
        <p:nvCxnSpPr>
          <p:cNvPr id="8" name="Đường nối Thẳng 7">
            <a:extLst>
              <a:ext uri="{FF2B5EF4-FFF2-40B4-BE49-F238E27FC236}">
                <a16:creationId xmlns:a16="http://schemas.microsoft.com/office/drawing/2014/main" id="{5590B220-D889-4238-B448-B597EFF58803}"/>
              </a:ext>
            </a:extLst>
          </p:cNvPr>
          <p:cNvCxnSpPr>
            <a:stCxn id="5" idx="0"/>
          </p:cNvCxnSpPr>
          <p:nvPr/>
        </p:nvCxnSpPr>
        <p:spPr>
          <a:xfrm flipH="1">
            <a:off x="4259179" y="0"/>
            <a:ext cx="30003" cy="10034337"/>
          </a:xfrm>
          <a:prstGeom prst="line">
            <a:avLst/>
          </a:prstGeom>
        </p:spPr>
        <p:style>
          <a:lnRef idx="1">
            <a:schemeClr val="accent1"/>
          </a:lnRef>
          <a:fillRef idx="0">
            <a:schemeClr val="accent1"/>
          </a:fillRef>
          <a:effectRef idx="0">
            <a:schemeClr val="accent1"/>
          </a:effectRef>
          <a:fontRef idx="minor">
            <a:schemeClr val="tx1"/>
          </a:fontRef>
        </p:style>
      </p:cxnSp>
      <p:grpSp>
        <p:nvGrpSpPr>
          <p:cNvPr id="9" name="Group 4">
            <a:extLst>
              <a:ext uri="{FF2B5EF4-FFF2-40B4-BE49-F238E27FC236}">
                <a16:creationId xmlns:a16="http://schemas.microsoft.com/office/drawing/2014/main" id="{E2CE9E5B-6624-4C0B-9991-A46025A81FDF}"/>
              </a:ext>
            </a:extLst>
          </p:cNvPr>
          <p:cNvGrpSpPr/>
          <p:nvPr/>
        </p:nvGrpSpPr>
        <p:grpSpPr>
          <a:xfrm rot="5400000">
            <a:off x="12504798" y="-2472201"/>
            <a:ext cx="8988544" cy="9630182"/>
            <a:chOff x="1456267" y="2573866"/>
            <a:chExt cx="12097556" cy="10648721"/>
          </a:xfrm>
        </p:grpSpPr>
        <p:pic>
          <p:nvPicPr>
            <p:cNvPr id="10" name="Picture 5">
              <a:extLst>
                <a:ext uri="{FF2B5EF4-FFF2-40B4-BE49-F238E27FC236}">
                  <a16:creationId xmlns:a16="http://schemas.microsoft.com/office/drawing/2014/main" id="{DB7B74F4-7C98-4185-B783-86B38A688899}"/>
                </a:ext>
              </a:extLst>
            </p:cNvPr>
            <p:cNvPicPr>
              <a:picLocks noChangeAspect="1"/>
            </p:cNvPicPr>
            <p:nvPr/>
          </p:nvPicPr>
          <p:blipFill>
            <a:blip r:embed="rId5">
              <a:alphaModFix amt="14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456267" y="2573866"/>
              <a:ext cx="10811999" cy="10359861"/>
            </a:xfrm>
            <a:prstGeom prst="rect">
              <a:avLst/>
            </a:prstGeom>
          </p:spPr>
        </p:pic>
        <p:pic>
          <p:nvPicPr>
            <p:cNvPr id="12" name="Picture 6">
              <a:extLst>
                <a:ext uri="{FF2B5EF4-FFF2-40B4-BE49-F238E27FC236}">
                  <a16:creationId xmlns:a16="http://schemas.microsoft.com/office/drawing/2014/main" id="{EDD71EC4-F04C-4EBB-8F03-1E8A1C021EA2}"/>
                </a:ext>
              </a:extLst>
            </p:cNvPr>
            <p:cNvPicPr>
              <a:picLocks noChangeAspect="1"/>
            </p:cNvPicPr>
            <p:nvPr/>
          </p:nvPicPr>
          <p:blipFill>
            <a:blip r:embed="rId5">
              <a:alphaModFix amt="14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741825" y="2862725"/>
              <a:ext cx="10811998" cy="10359862"/>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4">
            <a:extLst>
              <a:ext uri="{FF2B5EF4-FFF2-40B4-BE49-F238E27FC236}">
                <a16:creationId xmlns:a16="http://schemas.microsoft.com/office/drawing/2014/main" id="{B1551178-202D-4562-B555-41E202F793AC}"/>
              </a:ext>
            </a:extLst>
          </p:cNvPr>
          <p:cNvGrpSpPr/>
          <p:nvPr/>
        </p:nvGrpSpPr>
        <p:grpSpPr>
          <a:xfrm rot="5400000">
            <a:off x="8309083" y="-3639536"/>
            <a:ext cx="12016925" cy="14993231"/>
            <a:chOff x="1456267" y="2573866"/>
            <a:chExt cx="12097556" cy="10648721"/>
          </a:xfrm>
        </p:grpSpPr>
        <p:pic>
          <p:nvPicPr>
            <p:cNvPr id="12" name="Picture 5">
              <a:extLst>
                <a:ext uri="{FF2B5EF4-FFF2-40B4-BE49-F238E27FC236}">
                  <a16:creationId xmlns:a16="http://schemas.microsoft.com/office/drawing/2014/main" id="{588732DD-76D8-49CD-A52E-D76DFC367C96}"/>
                </a:ext>
              </a:extLst>
            </p:cNvPr>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6267" y="2573866"/>
              <a:ext cx="10811999" cy="10359861"/>
            </a:xfrm>
            <a:prstGeom prst="rect">
              <a:avLst/>
            </a:prstGeom>
          </p:spPr>
        </p:pic>
        <p:pic>
          <p:nvPicPr>
            <p:cNvPr id="13" name="Picture 6">
              <a:extLst>
                <a:ext uri="{FF2B5EF4-FFF2-40B4-BE49-F238E27FC236}">
                  <a16:creationId xmlns:a16="http://schemas.microsoft.com/office/drawing/2014/main" id="{C2D6C5F8-CEC5-4355-99E9-E64D0BFA22EB}"/>
                </a:ext>
              </a:extLst>
            </p:cNvPr>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41825" y="2862725"/>
              <a:ext cx="10811998" cy="10359862"/>
            </a:xfrm>
            <a:prstGeom prst="rect">
              <a:avLst/>
            </a:prstGeom>
          </p:spPr>
        </p:pic>
      </p:grpSp>
      <p:grpSp>
        <p:nvGrpSpPr>
          <p:cNvPr id="7" name="Group 2">
            <a:extLst>
              <a:ext uri="{FF2B5EF4-FFF2-40B4-BE49-F238E27FC236}">
                <a16:creationId xmlns:a16="http://schemas.microsoft.com/office/drawing/2014/main" id="{CC4019BD-44AA-4197-9D49-76112648A064}"/>
              </a:ext>
            </a:extLst>
          </p:cNvPr>
          <p:cNvGrpSpPr/>
          <p:nvPr/>
        </p:nvGrpSpPr>
        <p:grpSpPr>
          <a:xfrm>
            <a:off x="-10580071" y="-12077700"/>
            <a:ext cx="22311063" cy="21221337"/>
            <a:chOff x="0" y="0"/>
            <a:chExt cx="29748084" cy="28295116"/>
          </a:xfrm>
        </p:grpSpPr>
        <p:pic>
          <p:nvPicPr>
            <p:cNvPr id="9" name="Picture 4">
              <a:extLst>
                <a:ext uri="{FF2B5EF4-FFF2-40B4-BE49-F238E27FC236}">
                  <a16:creationId xmlns:a16="http://schemas.microsoft.com/office/drawing/2014/main" id="{65DD9E3E-B74A-4592-90B1-1BA4E2DDF54B}"/>
                </a:ext>
              </a:extLst>
            </p:cNvPr>
            <p:cNvPicPr>
              <a:picLocks noChangeAspect="1"/>
            </p:cNvPicPr>
            <p:nvPr/>
          </p:nvPicPr>
          <p:blipFill>
            <a:blip r:embed="rId4">
              <a:alphaModFix amt="2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05687">
              <a:off x="4216345" y="4626370"/>
              <a:ext cx="18809262" cy="19956776"/>
            </a:xfrm>
            <a:prstGeom prst="rect">
              <a:avLst/>
            </a:prstGeom>
          </p:spPr>
        </p:pic>
        <p:pic>
          <p:nvPicPr>
            <p:cNvPr id="8" name="Picture 3">
              <a:extLst>
                <a:ext uri="{FF2B5EF4-FFF2-40B4-BE49-F238E27FC236}">
                  <a16:creationId xmlns:a16="http://schemas.microsoft.com/office/drawing/2014/main" id="{C6405CA3-E030-4EC7-B13F-D1B694110A83}"/>
                </a:ext>
              </a:extLst>
            </p:cNvPr>
            <p:cNvPicPr>
              <a:picLocks noChangeAspect="1"/>
            </p:cNvPicPr>
            <p:nvPr/>
          </p:nvPicPr>
          <p:blipFill>
            <a:blip r:embed="rId4">
              <a:alphaModFix amt="2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405687">
              <a:off x="6722477" y="3711970"/>
              <a:ext cx="18809262" cy="19956776"/>
            </a:xfrm>
            <a:prstGeom prst="rect">
              <a:avLst/>
            </a:prstGeom>
          </p:spPr>
        </p:pic>
      </p:grpSp>
      <p:grpSp>
        <p:nvGrpSpPr>
          <p:cNvPr id="3" name="Group 3"/>
          <p:cNvGrpSpPr/>
          <p:nvPr/>
        </p:nvGrpSpPr>
        <p:grpSpPr>
          <a:xfrm>
            <a:off x="1376610" y="816744"/>
            <a:ext cx="16178415" cy="3161514"/>
            <a:chOff x="0" y="-9525"/>
            <a:chExt cx="21571220" cy="4215352"/>
          </a:xfrm>
        </p:grpSpPr>
        <p:sp>
          <p:nvSpPr>
            <p:cNvPr id="4" name="TextBox 4"/>
            <p:cNvSpPr txBox="1"/>
            <p:nvPr/>
          </p:nvSpPr>
          <p:spPr>
            <a:xfrm>
              <a:off x="0" y="-9525"/>
              <a:ext cx="21571220" cy="1238887"/>
            </a:xfrm>
            <a:prstGeom prst="rect">
              <a:avLst/>
            </a:prstGeom>
          </p:spPr>
          <p:txBody>
            <a:bodyPr lIns="0" tIns="0" rIns="0" bIns="0" rtlCol="0" anchor="t">
              <a:spAutoFit/>
            </a:bodyPr>
            <a:lstStyle/>
            <a:p>
              <a:pPr>
                <a:lnSpc>
                  <a:spcPts val="7679"/>
                </a:lnSpc>
              </a:pPr>
              <a:r>
                <a:rPr lang="en-US" sz="6399">
                  <a:solidFill>
                    <a:srgbClr val="011C50"/>
                  </a:solidFill>
                  <a:latin typeface="Public Sans Bold"/>
                </a:rPr>
                <a:t>CƠ SỞ DỮ LIỆU</a:t>
              </a:r>
            </a:p>
          </p:txBody>
        </p:sp>
        <p:sp>
          <p:nvSpPr>
            <p:cNvPr id="5" name="TextBox 5"/>
            <p:cNvSpPr txBox="1"/>
            <p:nvPr/>
          </p:nvSpPr>
          <p:spPr>
            <a:xfrm>
              <a:off x="0" y="1586307"/>
              <a:ext cx="21571220" cy="2619520"/>
            </a:xfrm>
            <a:prstGeom prst="rect">
              <a:avLst/>
            </a:prstGeom>
          </p:spPr>
          <p:txBody>
            <a:bodyPr lIns="0" tIns="0" rIns="0" bIns="0" rtlCol="0" anchor="t">
              <a:spAutoFit/>
            </a:bodyPr>
            <a:lstStyle/>
            <a:p>
              <a:r>
                <a:rPr lang="vi-VN" sz="3200">
                  <a:effectLst/>
                </a:rPr>
                <a:t> </a:t>
              </a:r>
            </a:p>
            <a:p>
              <a:pPr algn="l"/>
              <a:br>
                <a:rPr lang="vi-VN" sz="3200" b="0">
                  <a:effectLst/>
                </a:rPr>
              </a:br>
              <a:endParaRPr lang="en-US" sz="3200">
                <a:solidFill>
                  <a:srgbClr val="011C50"/>
                </a:solidFill>
                <a:latin typeface="Open Sans"/>
              </a:endParaRPr>
            </a:p>
            <a:p>
              <a:pPr>
                <a:lnSpc>
                  <a:spcPts val="3840"/>
                </a:lnSpc>
              </a:pPr>
              <a:endParaRPr lang="en-US" sz="3200">
                <a:solidFill>
                  <a:srgbClr val="011C50"/>
                </a:solidFill>
                <a:latin typeface="Open Sans"/>
              </a:endParaRPr>
            </a:p>
          </p:txBody>
        </p:sp>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111680"/>
            <a:ext cx="5800626" cy="1790943"/>
          </a:xfrm>
          <a:prstGeom prst="rect">
            <a:avLst/>
          </a:prstGeom>
        </p:spPr>
      </p:pic>
      <p:pic>
        <p:nvPicPr>
          <p:cNvPr id="10" name="Picture 24">
            <a:extLst>
              <a:ext uri="{FF2B5EF4-FFF2-40B4-BE49-F238E27FC236}">
                <a16:creationId xmlns:a16="http://schemas.microsoft.com/office/drawing/2014/main" id="{AD5550DE-04C6-4B50-A9D5-51F030D10E8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76611" y="1938728"/>
            <a:ext cx="16473282" cy="7890710"/>
          </a:xfrm>
          <a:prstGeom prst="rect">
            <a:avLst/>
          </a:prstGeom>
        </p:spPr>
      </p:pic>
    </p:spTree>
    <p:extLst>
      <p:ext uri="{BB962C8B-B14F-4D97-AF65-F5344CB8AC3E}">
        <p14:creationId xmlns:p14="http://schemas.microsoft.com/office/powerpoint/2010/main" val="42496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CC4019BD-44AA-4197-9D49-76112648A064}"/>
              </a:ext>
            </a:extLst>
          </p:cNvPr>
          <p:cNvGrpSpPr/>
          <p:nvPr/>
        </p:nvGrpSpPr>
        <p:grpSpPr>
          <a:xfrm>
            <a:off x="-8954728" y="-13807646"/>
            <a:ext cx="22311063" cy="21221337"/>
            <a:chOff x="0" y="0"/>
            <a:chExt cx="29748084" cy="28295116"/>
          </a:xfrm>
        </p:grpSpPr>
        <p:pic>
          <p:nvPicPr>
            <p:cNvPr id="9" name="Picture 4">
              <a:extLst>
                <a:ext uri="{FF2B5EF4-FFF2-40B4-BE49-F238E27FC236}">
                  <a16:creationId xmlns:a16="http://schemas.microsoft.com/office/drawing/2014/main" id="{65DD9E3E-B74A-4592-90B1-1BA4E2DDF54B}"/>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5687">
              <a:off x="4216345" y="4626370"/>
              <a:ext cx="18809262" cy="19956776"/>
            </a:xfrm>
            <a:prstGeom prst="rect">
              <a:avLst/>
            </a:prstGeom>
          </p:spPr>
        </p:pic>
        <p:pic>
          <p:nvPicPr>
            <p:cNvPr id="8" name="Picture 3">
              <a:extLst>
                <a:ext uri="{FF2B5EF4-FFF2-40B4-BE49-F238E27FC236}">
                  <a16:creationId xmlns:a16="http://schemas.microsoft.com/office/drawing/2014/main" id="{C6405CA3-E030-4EC7-B13F-D1B694110A83}"/>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5687">
              <a:off x="6722477" y="3711970"/>
              <a:ext cx="18809262" cy="19956776"/>
            </a:xfrm>
            <a:prstGeom prst="rect">
              <a:avLst/>
            </a:prstGeom>
          </p:spPr>
        </p:pic>
      </p:grpSp>
      <p:grpSp>
        <p:nvGrpSpPr>
          <p:cNvPr id="3" name="Group 3"/>
          <p:cNvGrpSpPr/>
          <p:nvPr/>
        </p:nvGrpSpPr>
        <p:grpSpPr>
          <a:xfrm>
            <a:off x="1376610" y="816744"/>
            <a:ext cx="16298496" cy="4602420"/>
            <a:chOff x="0" y="-9525"/>
            <a:chExt cx="21731328" cy="6136559"/>
          </a:xfrm>
        </p:grpSpPr>
        <p:sp>
          <p:nvSpPr>
            <p:cNvPr id="4" name="TextBox 4"/>
            <p:cNvSpPr txBox="1"/>
            <p:nvPr/>
          </p:nvSpPr>
          <p:spPr>
            <a:xfrm>
              <a:off x="0" y="-9525"/>
              <a:ext cx="21571220" cy="1304925"/>
            </a:xfrm>
            <a:prstGeom prst="rect">
              <a:avLst/>
            </a:prstGeom>
          </p:spPr>
          <p:txBody>
            <a:bodyPr lIns="0" tIns="0" rIns="0" bIns="0" rtlCol="0" anchor="t">
              <a:spAutoFit/>
            </a:bodyPr>
            <a:lstStyle/>
            <a:p>
              <a:pPr>
                <a:lnSpc>
                  <a:spcPts val="7679"/>
                </a:lnSpc>
              </a:pPr>
              <a:r>
                <a:rPr lang="en-US" sz="6399">
                  <a:solidFill>
                    <a:srgbClr val="011C50"/>
                  </a:solidFill>
                  <a:latin typeface="Public Sans Bold"/>
                </a:rPr>
                <a:t>Chi tiết phương pháp nhận dạng</a:t>
              </a:r>
            </a:p>
          </p:txBody>
        </p:sp>
        <p:sp>
          <p:nvSpPr>
            <p:cNvPr id="5" name="TextBox 5"/>
            <p:cNvSpPr txBox="1"/>
            <p:nvPr/>
          </p:nvSpPr>
          <p:spPr>
            <a:xfrm>
              <a:off x="160108" y="2850923"/>
              <a:ext cx="21571220" cy="3276111"/>
            </a:xfrm>
            <a:prstGeom prst="rect">
              <a:avLst/>
            </a:prstGeom>
          </p:spPr>
          <p:txBody>
            <a:bodyPr lIns="0" tIns="0" rIns="0" bIns="0" rtlCol="0" anchor="t">
              <a:spAutoFit/>
            </a:bodyPr>
            <a:lstStyle/>
            <a:p>
              <a:r>
                <a:rPr lang="vi-VN" sz="3200">
                  <a:solidFill>
                    <a:schemeClr val="tx2"/>
                  </a:solidFill>
                  <a:effectLst/>
                  <a:latin typeface="Open Sans" panose="020B0606030504020204" pitchFamily="34" charset="0"/>
                  <a:ea typeface="Open Sans" panose="020B0606030504020204" pitchFamily="34" charset="0"/>
                  <a:cs typeface="Open Sans" panose="020B0606030504020204" pitchFamily="34" charset="0"/>
                </a:rPr>
                <a:t>Phát hiện khuôn mặt bằng MTCNN </a:t>
              </a:r>
              <a:endParaRPr lang="en-US" sz="3200">
                <a:solidFill>
                  <a:schemeClr val="tx2"/>
                </a:solidFill>
                <a:effectLst/>
                <a:latin typeface="Open Sans" panose="020B0606030504020204" pitchFamily="34" charset="0"/>
                <a:ea typeface="Open Sans" panose="020B0606030504020204" pitchFamily="34" charset="0"/>
                <a:cs typeface="Open Sans" panose="020B0606030504020204" pitchFamily="34" charset="0"/>
              </a:endParaRPr>
            </a:p>
            <a:p>
              <a:r>
                <a:rPr lang="vi-VN" sz="3200">
                  <a:solidFill>
                    <a:schemeClr val="tx2"/>
                  </a:solidFill>
                  <a:effectLst/>
                  <a:latin typeface="Open Sans" panose="020B0606030504020204" pitchFamily="34" charset="0"/>
                  <a:ea typeface="Open Sans" panose="020B0606030504020204" pitchFamily="34" charset="0"/>
                  <a:cs typeface="Open Sans" panose="020B0606030504020204" pitchFamily="34" charset="0"/>
                </a:rPr>
                <a:t>Resize kích thước tất cả các hình ảnh trong tập dữ liệu về một kích thước chung</a:t>
              </a:r>
            </a:p>
            <a:p>
              <a:pPr algn="l"/>
              <a:br>
                <a:rPr lang="vi-VN" sz="3200" b="0">
                  <a:solidFill>
                    <a:schemeClr val="tx2"/>
                  </a:solidFill>
                  <a:effectLst/>
                  <a:latin typeface="Open Sans" panose="020B0606030504020204" pitchFamily="34" charset="0"/>
                  <a:ea typeface="Open Sans" panose="020B0606030504020204" pitchFamily="34" charset="0"/>
                  <a:cs typeface="Open Sans" panose="020B0606030504020204" pitchFamily="34" charset="0"/>
                </a:rPr>
              </a:br>
              <a:endParaRPr lang="en-US" sz="320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a:lnSpc>
                  <a:spcPts val="3840"/>
                </a:lnSpc>
              </a:pPr>
              <a:endParaRPr lang="en-US" sz="32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gr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11680"/>
            <a:ext cx="5800626" cy="1790943"/>
          </a:xfrm>
          <a:prstGeom prst="rect">
            <a:avLst/>
          </a:prstGeom>
        </p:spPr>
      </p:pic>
      <p:sp>
        <p:nvSpPr>
          <p:cNvPr id="11" name="Hộp Văn bản 10">
            <a:extLst>
              <a:ext uri="{FF2B5EF4-FFF2-40B4-BE49-F238E27FC236}">
                <a16:creationId xmlns:a16="http://schemas.microsoft.com/office/drawing/2014/main" id="{82EAE20A-2969-4B52-AE66-6A675D88C71A}"/>
              </a:ext>
            </a:extLst>
          </p:cNvPr>
          <p:cNvSpPr txBox="1"/>
          <p:nvPr/>
        </p:nvSpPr>
        <p:spPr>
          <a:xfrm>
            <a:off x="5404488" y="9038651"/>
            <a:ext cx="9523092" cy="646331"/>
          </a:xfrm>
          <a:prstGeom prst="rect">
            <a:avLst/>
          </a:prstGeom>
          <a:noFill/>
        </p:spPr>
        <p:txBody>
          <a:bodyPr wrap="square">
            <a:spAutoFit/>
          </a:bodyPr>
          <a:lstStyle/>
          <a:p>
            <a:r>
              <a:rPr lang="en-US" sz="3600">
                <a:solidFill>
                  <a:schemeClr val="tx2"/>
                </a:solidFill>
                <a:effectLst/>
                <a:latin typeface="Open Sans" panose="020B0606030504020204" pitchFamily="34" charset="0"/>
                <a:ea typeface="Open Sans" panose="020B0606030504020204" pitchFamily="34" charset="0"/>
                <a:cs typeface="Open Sans" panose="020B0606030504020204" pitchFamily="34" charset="0"/>
              </a:rPr>
              <a:t>Phát hiện khuôn mặt và resize kích thước</a:t>
            </a:r>
            <a:endParaRPr lang="en-US" sz="36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1822421921">
            <a:extLst>
              <a:ext uri="{FF2B5EF4-FFF2-40B4-BE49-F238E27FC236}">
                <a16:creationId xmlns:a16="http://schemas.microsoft.com/office/drawing/2014/main" id="{98F73C33-CBBB-45BE-97BD-8ED5308EE51F}"/>
              </a:ext>
            </a:extLst>
          </p:cNvPr>
          <p:cNvPicPr>
            <a:picLocks noChangeAspect="1"/>
          </p:cNvPicPr>
          <p:nvPr/>
        </p:nvPicPr>
        <p:blipFill rotWithShape="1">
          <a:blip r:embed="rId6"/>
          <a:srcRect t="10853"/>
          <a:stretch/>
        </p:blipFill>
        <p:spPr>
          <a:xfrm>
            <a:off x="2904915" y="4256757"/>
            <a:ext cx="12478169" cy="4781894"/>
          </a:xfrm>
          <a:prstGeom prst="rect">
            <a:avLst/>
          </a:prstGeom>
        </p:spPr>
      </p:pic>
      <p:sp>
        <p:nvSpPr>
          <p:cNvPr id="13" name="Hộp Văn bản 12">
            <a:extLst>
              <a:ext uri="{FF2B5EF4-FFF2-40B4-BE49-F238E27FC236}">
                <a16:creationId xmlns:a16="http://schemas.microsoft.com/office/drawing/2014/main" id="{6F92021F-2A20-4FD6-B27B-000F3BC152BD}"/>
              </a:ext>
            </a:extLst>
          </p:cNvPr>
          <p:cNvSpPr txBox="1"/>
          <p:nvPr/>
        </p:nvSpPr>
        <p:spPr>
          <a:xfrm>
            <a:off x="490612" y="1961806"/>
            <a:ext cx="14436968" cy="707886"/>
          </a:xfrm>
          <a:prstGeom prst="rect">
            <a:avLst/>
          </a:prstGeom>
          <a:noFill/>
        </p:spPr>
        <p:txBody>
          <a:bodyPr wrap="square">
            <a:spAutoFit/>
          </a:bodyPr>
          <a:lstStyle/>
          <a:p>
            <a:pPr lvl="2" fontAlgn="base">
              <a:spcBef>
                <a:spcPts val="600"/>
              </a:spcBef>
              <a:spcAft>
                <a:spcPts val="600"/>
              </a:spcAft>
            </a:pPr>
            <a:r>
              <a:rPr lang="en-US" sz="4000" b="1" u="none" strike="noStrike" kern="0" spc="0">
                <a:ln>
                  <a:noFill/>
                </a:ln>
                <a:effectLst>
                  <a:glow>
                    <a:srgbClr val="000000"/>
                  </a:glow>
                  <a:outerShdw sx="0" sy="0">
                    <a:srgbClr val="000000"/>
                  </a:outerShdw>
                  <a:reflection stA="0" endPos="0" fadeDir="0" sx="0" sy="0"/>
                </a:effectLst>
                <a:latin typeface="Public Sans Bold" panose="020B0604020202020204" charset="-93"/>
                <a:ea typeface="Times New Roman" panose="02020603050405020304" pitchFamily="18" charset="0"/>
              </a:rPr>
              <a:t>Phát hiện khuôn mặt</a:t>
            </a:r>
            <a:endParaRPr lang="vi-VN" sz="4000" b="1" u="none" strike="noStrike" kern="0" spc="0">
              <a:ln>
                <a:noFill/>
              </a:ln>
              <a:effectLst>
                <a:glow>
                  <a:srgbClr val="000000"/>
                </a:glow>
                <a:outerShdw sx="0" sy="0">
                  <a:srgbClr val="000000"/>
                </a:outerShdw>
                <a:reflection stA="0" endPos="0" fadeDir="0" sx="0" sy="0"/>
              </a:effectLst>
              <a:latin typeface="Public Sans Bold" panose="020B0604020202020204" charset="-93"/>
              <a:ea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2">
            <a:extLst>
              <a:ext uri="{FF2B5EF4-FFF2-40B4-BE49-F238E27FC236}">
                <a16:creationId xmlns:a16="http://schemas.microsoft.com/office/drawing/2014/main" id="{D23420AD-AFFD-49A2-9C7A-FD73DC3B0686}"/>
              </a:ext>
            </a:extLst>
          </p:cNvPr>
          <p:cNvGrpSpPr/>
          <p:nvPr/>
        </p:nvGrpSpPr>
        <p:grpSpPr>
          <a:xfrm>
            <a:off x="8392527" y="5703268"/>
            <a:ext cx="14020800" cy="12920901"/>
            <a:chOff x="4216345" y="3711970"/>
            <a:chExt cx="21315394" cy="20871177"/>
          </a:xfrm>
        </p:grpSpPr>
        <p:pic>
          <p:nvPicPr>
            <p:cNvPr id="12" name="Picture 3">
              <a:extLst>
                <a:ext uri="{FF2B5EF4-FFF2-40B4-BE49-F238E27FC236}">
                  <a16:creationId xmlns:a16="http://schemas.microsoft.com/office/drawing/2014/main" id="{053CC732-93A1-46C1-AEFD-5CFEDB4E96B7}"/>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5687">
              <a:off x="6722477" y="3711970"/>
              <a:ext cx="18809262" cy="19956776"/>
            </a:xfrm>
            <a:prstGeom prst="rect">
              <a:avLst/>
            </a:prstGeom>
          </p:spPr>
        </p:pic>
        <p:pic>
          <p:nvPicPr>
            <p:cNvPr id="13" name="Picture 4">
              <a:extLst>
                <a:ext uri="{FF2B5EF4-FFF2-40B4-BE49-F238E27FC236}">
                  <a16:creationId xmlns:a16="http://schemas.microsoft.com/office/drawing/2014/main" id="{8E124465-48FB-4B3C-8AFB-D8E2C27CD142}"/>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24577">
              <a:off x="4216345" y="4626371"/>
              <a:ext cx="18809263" cy="19956776"/>
            </a:xfrm>
            <a:prstGeom prst="rect">
              <a:avLst/>
            </a:prstGeom>
          </p:spPr>
        </p:pic>
      </p:grpSp>
      <p:sp>
        <p:nvSpPr>
          <p:cNvPr id="4" name="TextBox 4"/>
          <p:cNvSpPr txBox="1"/>
          <p:nvPr/>
        </p:nvSpPr>
        <p:spPr>
          <a:xfrm>
            <a:off x="433126" y="2032450"/>
            <a:ext cx="17421747" cy="615553"/>
          </a:xfrm>
          <a:prstGeom prst="rect">
            <a:avLst/>
          </a:prstGeom>
        </p:spPr>
        <p:txBody>
          <a:bodyPr lIns="0" tIns="0" rIns="0" bIns="0" rtlCol="0" anchor="t">
            <a:spAutoFit/>
          </a:bodyPr>
          <a:lstStyle/>
          <a:p>
            <a:pPr lvl="2" fontAlgn="base">
              <a:spcBef>
                <a:spcPts val="600"/>
              </a:spcBef>
              <a:spcAft>
                <a:spcPts val="600"/>
              </a:spcAft>
            </a:pPr>
            <a:r>
              <a:rPr lang="en-US" sz="4000" b="1" u="none" strike="noStrike" kern="0" spc="0">
                <a:ln>
                  <a:noFill/>
                </a:ln>
                <a:effectLst>
                  <a:glow>
                    <a:srgbClr val="000000"/>
                  </a:glow>
                  <a:outerShdw sx="0" sy="0">
                    <a:srgbClr val="000000"/>
                  </a:outerShdw>
                  <a:reflection stA="0" endPos="0" fadeDir="0" sx="0" sy="0"/>
                </a:effectLst>
                <a:highlight>
                  <a:srgbClr val="FFFFFF"/>
                </a:highlight>
                <a:latin typeface="Public Sans Bold" panose="020B0604020202020204" charset="-93"/>
                <a:ea typeface="Times New Roman" panose="02020603050405020304" pitchFamily="18" charset="0"/>
              </a:rPr>
              <a:t>Rút trích đặc trưng HOG</a:t>
            </a:r>
            <a:endParaRPr lang="en-US" sz="4000" b="1" u="none" strike="noStrike" kern="0" spc="0">
              <a:ln>
                <a:noFill/>
              </a:ln>
              <a:effectLst>
                <a:glow>
                  <a:srgbClr val="000000"/>
                </a:glow>
                <a:outerShdw sx="0" sy="0">
                  <a:srgbClr val="000000"/>
                </a:outerShdw>
                <a:reflection stA="0" endPos="0" fadeDir="0" sx="0" sy="0"/>
              </a:effectLst>
              <a:latin typeface="Public Sans Bold" panose="020B0604020202020204" charset="-93"/>
              <a:ea typeface="Times New Roman" panose="02020603050405020304" pitchFamily="18" charset="0"/>
            </a:endParaRPr>
          </a:p>
        </p:txBody>
      </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502614" y="7690990"/>
            <a:ext cx="5800626" cy="1790943"/>
          </a:xfrm>
          <a:prstGeom prst="rect">
            <a:avLst/>
          </a:prstGeom>
        </p:spPr>
      </p:pic>
      <p:grpSp>
        <p:nvGrpSpPr>
          <p:cNvPr id="9" name="Group 3">
            <a:extLst>
              <a:ext uri="{FF2B5EF4-FFF2-40B4-BE49-F238E27FC236}">
                <a16:creationId xmlns:a16="http://schemas.microsoft.com/office/drawing/2014/main" id="{F4B1FB8B-9E21-49CA-936B-05F240EDA768}"/>
              </a:ext>
            </a:extLst>
          </p:cNvPr>
          <p:cNvGrpSpPr/>
          <p:nvPr/>
        </p:nvGrpSpPr>
        <p:grpSpPr>
          <a:xfrm>
            <a:off x="250155" y="5909105"/>
            <a:ext cx="17603240" cy="2378423"/>
            <a:chOff x="-1" y="773951"/>
            <a:chExt cx="13060014" cy="2067411"/>
          </a:xfrm>
        </p:grpSpPr>
        <p:sp>
          <p:nvSpPr>
            <p:cNvPr id="10" name="TextBox 4">
              <a:extLst>
                <a:ext uri="{FF2B5EF4-FFF2-40B4-BE49-F238E27FC236}">
                  <a16:creationId xmlns:a16="http://schemas.microsoft.com/office/drawing/2014/main" id="{FFD767CB-56C9-4754-A1DD-F02040EBF79A}"/>
                </a:ext>
              </a:extLst>
            </p:cNvPr>
            <p:cNvSpPr txBox="1"/>
            <p:nvPr/>
          </p:nvSpPr>
          <p:spPr>
            <a:xfrm>
              <a:off x="-1" y="773951"/>
              <a:ext cx="12925362" cy="1551677"/>
            </a:xfrm>
            <a:prstGeom prst="rect">
              <a:avLst/>
            </a:prstGeom>
          </p:spPr>
          <p:txBody>
            <a:bodyPr lIns="0" tIns="0" rIns="0" bIns="0" rtlCol="0" anchor="t">
              <a:spAutoFit/>
            </a:bodyPr>
            <a:lstStyle/>
            <a:p>
              <a:pPr lvl="2" fontAlgn="base">
                <a:spcBef>
                  <a:spcPts val="600"/>
                </a:spcBef>
                <a:spcAft>
                  <a:spcPts val="600"/>
                </a:spcAft>
              </a:pPr>
              <a:r>
                <a:rPr lang="en-US" sz="4000" b="1" kern="0">
                  <a:effectLst>
                    <a:glow>
                      <a:srgbClr val="000000"/>
                    </a:glow>
                    <a:outerShdw sx="0" sy="0">
                      <a:srgbClr val="000000"/>
                    </a:outerShdw>
                    <a:reflection stA="0" endPos="0" fadeDir="0" sx="0" sy="0"/>
                  </a:effectLst>
                  <a:highlight>
                    <a:srgbClr val="FFFFFF"/>
                  </a:highlight>
                  <a:latin typeface="Public Sans Bold" panose="020B0604020202020204" charset="-93"/>
                  <a:ea typeface="Times New Roman" panose="02020603050405020304" pitchFamily="18" charset="0"/>
                </a:rPr>
                <a:t>Huấn luyện</a:t>
              </a:r>
              <a:r>
                <a:rPr lang="en-US" sz="4000" b="1" u="none" strike="noStrike" kern="0" spc="0">
                  <a:ln>
                    <a:noFill/>
                  </a:ln>
                  <a:effectLst>
                    <a:glow>
                      <a:srgbClr val="000000"/>
                    </a:glow>
                    <a:outerShdw sx="0" sy="0">
                      <a:srgbClr val="000000"/>
                    </a:outerShdw>
                    <a:reflection stA="0" endPos="0" fadeDir="0" sx="0" sy="0"/>
                  </a:effectLst>
                  <a:highlight>
                    <a:srgbClr val="FFFFFF"/>
                  </a:highlight>
                  <a:latin typeface="Public Sans Bold" panose="020B0604020202020204" charset="-93"/>
                  <a:ea typeface="Times New Roman" panose="02020603050405020304" pitchFamily="18" charset="0"/>
                </a:rPr>
                <a:t> model phân loại SVM </a:t>
              </a:r>
              <a:endParaRPr lang="en-US" sz="4000" b="1" u="none" strike="noStrike" kern="0" spc="0">
                <a:ln>
                  <a:noFill/>
                </a:ln>
                <a:effectLst>
                  <a:glow>
                    <a:srgbClr val="000000"/>
                  </a:glow>
                  <a:outerShdw sx="0" sy="0">
                    <a:srgbClr val="000000"/>
                  </a:outerShdw>
                  <a:reflection stA="0" endPos="0" fadeDir="0" sx="0" sy="0"/>
                </a:effectLst>
                <a:latin typeface="Public Sans Bold" panose="020B0604020202020204" charset="-93"/>
                <a:ea typeface="Times New Roman" panose="02020603050405020304" pitchFamily="18" charset="0"/>
              </a:endParaRPr>
            </a:p>
            <a:p>
              <a:pPr lvl="2" fontAlgn="base">
                <a:spcBef>
                  <a:spcPts val="600"/>
                </a:spcBef>
                <a:spcAft>
                  <a:spcPts val="600"/>
                </a:spcAft>
              </a:pPr>
              <a:endParaRPr lang="en-US" sz="6600" b="1" u="none" strike="noStrike" kern="0" spc="0">
                <a:ln>
                  <a:noFill/>
                </a:ln>
                <a:effectLst>
                  <a:glow>
                    <a:srgbClr val="000000"/>
                  </a:glow>
                  <a:outerShdw sx="0" sy="0">
                    <a:srgbClr val="000000"/>
                  </a:outerShdw>
                  <a:reflection stA="0" endPos="0" fadeDir="0" sx="0" sy="0"/>
                </a:effectLst>
                <a:latin typeface="Public Sans Bold" panose="020B0604020202020204" charset="-93"/>
                <a:ea typeface="Times New Roman" panose="02020603050405020304" pitchFamily="18" charset="0"/>
              </a:endParaRPr>
            </a:p>
          </p:txBody>
        </p:sp>
        <p:sp>
          <p:nvSpPr>
            <p:cNvPr id="14" name="TextBox 5">
              <a:extLst>
                <a:ext uri="{FF2B5EF4-FFF2-40B4-BE49-F238E27FC236}">
                  <a16:creationId xmlns:a16="http://schemas.microsoft.com/office/drawing/2014/main" id="{D5EFC911-AAE3-4774-B21C-9CBFC865473C}"/>
                </a:ext>
              </a:extLst>
            </p:cNvPr>
            <p:cNvSpPr txBox="1"/>
            <p:nvPr/>
          </p:nvSpPr>
          <p:spPr>
            <a:xfrm>
              <a:off x="134651" y="1592775"/>
              <a:ext cx="12925362" cy="1248587"/>
            </a:xfrm>
            <a:prstGeom prst="rect">
              <a:avLst/>
            </a:prstGeom>
          </p:spPr>
          <p:txBody>
            <a:bodyPr lIns="0" tIns="0" rIns="0" bIns="0" rtlCol="0" anchor="t">
              <a:spAutoFit/>
            </a:bodyPr>
            <a:lstStyle/>
            <a:p>
              <a:pPr marL="571500" lvl="0" indent="-571500" algn="just">
                <a:lnSpc>
                  <a:spcPct val="120000"/>
                </a:lnSpc>
                <a:spcBef>
                  <a:spcPts val="600"/>
                </a:spcBef>
                <a:spcAft>
                  <a:spcPts val="600"/>
                </a:spcAft>
                <a:buFont typeface="Arial" panose="020B0604020202020204" pitchFamily="34" charset="0"/>
                <a:buChar char="•"/>
              </a:pPr>
              <a:r>
                <a:rPr lang="en-US" sz="3600">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Xây dựng mô hình phân loại SVM từ đặc trưng HOG đã rút trích.</a:t>
              </a:r>
            </a:p>
            <a:p>
              <a:pPr marL="571500" lvl="0" indent="-571500" algn="just">
                <a:lnSpc>
                  <a:spcPct val="120000"/>
                </a:lnSpc>
                <a:spcBef>
                  <a:spcPts val="600"/>
                </a:spcBef>
                <a:spcAft>
                  <a:spcPts val="600"/>
                </a:spcAft>
                <a:buFont typeface="Arial" panose="020B0604020202020204" pitchFamily="34" charset="0"/>
                <a:buChar char="•"/>
              </a:pPr>
              <a:endParaRPr lang="en-US" sz="36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15" name="TextBox 5">
            <a:extLst>
              <a:ext uri="{FF2B5EF4-FFF2-40B4-BE49-F238E27FC236}">
                <a16:creationId xmlns:a16="http://schemas.microsoft.com/office/drawing/2014/main" id="{977D1FC4-9579-4DCA-8565-F47F7D1CF2B1}"/>
              </a:ext>
            </a:extLst>
          </p:cNvPr>
          <p:cNvSpPr txBox="1"/>
          <p:nvPr/>
        </p:nvSpPr>
        <p:spPr>
          <a:xfrm>
            <a:off x="433123" y="3254462"/>
            <a:ext cx="17421747" cy="3073790"/>
          </a:xfrm>
          <a:prstGeom prst="rect">
            <a:avLst/>
          </a:prstGeom>
        </p:spPr>
        <p:txBody>
          <a:bodyPr lIns="0" tIns="0" rIns="0" bIns="0" rtlCol="0" anchor="t">
            <a:spAutoFit/>
          </a:bodyPr>
          <a:lstStyle/>
          <a:p>
            <a:pPr marL="571500" lvl="0" indent="-571500" algn="just">
              <a:lnSpc>
                <a:spcPct val="120000"/>
              </a:lnSpc>
              <a:spcBef>
                <a:spcPts val="600"/>
              </a:spcBef>
              <a:spcAft>
                <a:spcPts val="600"/>
              </a:spcAft>
              <a:buFont typeface="Arial" panose="020B0604020202020204" pitchFamily="34" charset="0"/>
              <a:buChar char="•"/>
            </a:pPr>
            <a:r>
              <a:rPr lang="en-US" sz="3600" dirty="0" err="1">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Đầu</a:t>
            </a:r>
            <a:r>
              <a:rPr lang="en-US" sz="3600" dirty="0">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 </a:t>
            </a:r>
            <a:r>
              <a:rPr lang="en-US" sz="3600" dirty="0" err="1">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vào</a:t>
            </a:r>
            <a:r>
              <a:rPr lang="en-US" sz="3600" dirty="0">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 </a:t>
            </a:r>
            <a:r>
              <a:rPr lang="en-US" sz="3600" dirty="0" err="1">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là</a:t>
            </a:r>
            <a:r>
              <a:rPr lang="en-US" sz="3600" dirty="0">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 </a:t>
            </a:r>
            <a:r>
              <a:rPr lang="en-US" sz="3600" dirty="0" err="1">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ảnh</a:t>
            </a:r>
            <a:r>
              <a:rPr lang="en-US" sz="3600" dirty="0">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 </a:t>
            </a:r>
            <a:r>
              <a:rPr lang="en-US" sz="3600" dirty="0" err="1">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xám</a:t>
            </a:r>
            <a:endParaRPr lang="en-US" sz="3600" dirty="0">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endParaRPr>
          </a:p>
          <a:p>
            <a:pPr marL="571500" lvl="0" indent="-571500" algn="just">
              <a:lnSpc>
                <a:spcPct val="120000"/>
              </a:lnSpc>
              <a:spcBef>
                <a:spcPts val="600"/>
              </a:spcBef>
              <a:spcAft>
                <a:spcPts val="600"/>
              </a:spcAft>
              <a:buFont typeface="Arial" panose="020B0604020202020204" pitchFamily="34" charset="0"/>
              <a:buChar char="•"/>
            </a:pPr>
            <a:r>
              <a:rPr lang="en-US" sz="3600" dirty="0" err="1">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Chuẩn</a:t>
            </a:r>
            <a:r>
              <a:rPr lang="en-US" sz="3600" dirty="0">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 </a:t>
            </a:r>
            <a:r>
              <a:rPr lang="en-US" sz="3600" dirty="0" err="1">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hóa</a:t>
            </a:r>
            <a:r>
              <a:rPr lang="en-US" sz="3600" dirty="0">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 </a:t>
            </a:r>
            <a:r>
              <a:rPr lang="en-US" sz="3600" dirty="0" err="1">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kích</a:t>
            </a:r>
            <a:r>
              <a:rPr lang="en-US" sz="3600" dirty="0">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 </a:t>
            </a:r>
            <a:r>
              <a:rPr lang="en-US" sz="3600" dirty="0" err="1">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thước</a:t>
            </a:r>
            <a:r>
              <a:rPr lang="en-US" sz="3600" dirty="0">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 </a:t>
            </a:r>
            <a:r>
              <a:rPr lang="en-US" sz="3600" dirty="0" err="1">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ảnh</a:t>
            </a:r>
            <a:r>
              <a:rPr lang="en-US" sz="3600" dirty="0">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 256x256 pixel</a:t>
            </a:r>
          </a:p>
          <a:p>
            <a:pPr marL="571500" lvl="0" indent="-571500" algn="just">
              <a:lnSpc>
                <a:spcPct val="120000"/>
              </a:lnSpc>
              <a:spcBef>
                <a:spcPts val="600"/>
              </a:spcBef>
              <a:spcAft>
                <a:spcPts val="600"/>
              </a:spcAft>
              <a:buFont typeface="Arial" panose="020B0604020202020204" pitchFamily="34" charset="0"/>
              <a:buChar char="•"/>
            </a:pPr>
            <a:r>
              <a:rPr lang="en-US" sz="3600" dirty="0" err="1">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Đầu</a:t>
            </a:r>
            <a:r>
              <a:rPr lang="en-US" sz="3600" dirty="0">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 </a:t>
            </a:r>
            <a:r>
              <a:rPr lang="en-US" sz="3600" dirty="0" err="1">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ra</a:t>
            </a:r>
            <a:r>
              <a:rPr lang="en-US" sz="3600" dirty="0">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 3600 </a:t>
            </a:r>
            <a:r>
              <a:rPr lang="en-US" sz="3600" dirty="0" err="1">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đặc</a:t>
            </a:r>
            <a:r>
              <a:rPr lang="en-US" sz="3600" dirty="0">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 </a:t>
            </a:r>
            <a:r>
              <a:rPr lang="en-US" sz="3600" dirty="0" err="1">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trưng</a:t>
            </a:r>
            <a:r>
              <a:rPr lang="en-US" sz="3600" dirty="0">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 </a:t>
            </a:r>
            <a:r>
              <a:rPr lang="en-US" sz="3600" dirty="0" err="1">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có</a:t>
            </a:r>
            <a:r>
              <a:rPr lang="en-US" sz="3600" dirty="0">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 3600 </a:t>
            </a:r>
            <a:r>
              <a:rPr lang="en-US" sz="3600" dirty="0" err="1">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rPr>
              <a:t>chiều</a:t>
            </a:r>
            <a:endParaRPr lang="en-US" sz="3600" dirty="0">
              <a:solidFill>
                <a:schemeClr val="tx2"/>
              </a:solidFill>
              <a:highlight>
                <a:srgbClr val="FFFFFF"/>
              </a:highlight>
              <a:latin typeface="Open Sans" panose="020B0606030504020204" pitchFamily="34" charset="0"/>
              <a:ea typeface="Open Sans" panose="020B0606030504020204" pitchFamily="34" charset="0"/>
              <a:cs typeface="Open Sans" panose="020B0606030504020204" pitchFamily="34" charset="0"/>
            </a:endParaRPr>
          </a:p>
          <a:p>
            <a:pPr marL="571500" lvl="0" indent="-571500" algn="just">
              <a:lnSpc>
                <a:spcPct val="120000"/>
              </a:lnSpc>
              <a:spcBef>
                <a:spcPts val="600"/>
              </a:spcBef>
              <a:spcAft>
                <a:spcPts val="600"/>
              </a:spcAft>
              <a:buFont typeface="Arial" panose="020B0604020202020204" pitchFamily="34" charset="0"/>
              <a:buChar char="•"/>
            </a:pPr>
            <a:endParaRPr lang="en-US" sz="36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rot="-2268521">
            <a:off x="9104935" y="-2997200"/>
            <a:ext cx="15051428" cy="14746763"/>
            <a:chOff x="0" y="0"/>
            <a:chExt cx="20068571" cy="19662351"/>
          </a:xfrm>
        </p:grpSpPr>
        <p:pic>
          <p:nvPicPr>
            <p:cNvPr id="3" name="Picture 3"/>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7410038" cy="18629418"/>
            </a:xfrm>
            <a:prstGeom prst="rect">
              <a:avLst/>
            </a:prstGeom>
          </p:spPr>
        </p:pic>
        <p:pic>
          <p:nvPicPr>
            <p:cNvPr id="4" name="Picture 4"/>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58533" y="1032933"/>
              <a:ext cx="17410038" cy="18629418"/>
            </a:xfrm>
            <a:prstGeom prst="rect">
              <a:avLst/>
            </a:prstGeom>
          </p:spPr>
        </p:pic>
      </p:grpSp>
      <p:grpSp>
        <p:nvGrpSpPr>
          <p:cNvPr id="5" name="Group 5"/>
          <p:cNvGrpSpPr/>
          <p:nvPr/>
        </p:nvGrpSpPr>
        <p:grpSpPr>
          <a:xfrm>
            <a:off x="-88899" y="7911360"/>
            <a:ext cx="18376899" cy="3103762"/>
            <a:chOff x="0" y="0"/>
            <a:chExt cx="2346717" cy="396348"/>
          </a:xfrm>
        </p:grpSpPr>
        <p:sp>
          <p:nvSpPr>
            <p:cNvPr id="6" name="Freeform 6"/>
            <p:cNvSpPr/>
            <p:nvPr/>
          </p:nvSpPr>
          <p:spPr>
            <a:xfrm>
              <a:off x="0" y="0"/>
              <a:ext cx="2346717" cy="396348"/>
            </a:xfrm>
            <a:custGeom>
              <a:avLst/>
              <a:gdLst/>
              <a:ahLst/>
              <a:cxnLst/>
              <a:rect l="l" t="t" r="r" b="b"/>
              <a:pathLst>
                <a:path w="2346717" h="396348">
                  <a:moveTo>
                    <a:pt x="0" y="0"/>
                  </a:moveTo>
                  <a:lnTo>
                    <a:pt x="2346717" y="0"/>
                  </a:lnTo>
                  <a:lnTo>
                    <a:pt x="2346717" y="396348"/>
                  </a:lnTo>
                  <a:lnTo>
                    <a:pt x="0" y="396348"/>
                  </a:lnTo>
                  <a:close/>
                </a:path>
              </a:pathLst>
            </a:custGeom>
            <a:solidFill>
              <a:srgbClr val="011C50"/>
            </a:solidFill>
          </p:spPr>
        </p:sp>
      </p:grpSp>
      <p:pic>
        <p:nvPicPr>
          <p:cNvPr id="7" name="Picture 7"/>
          <p:cNvPicPr>
            <a:picLocks noChangeAspect="1"/>
          </p:cNvPicPr>
          <p:nvPr/>
        </p:nvPicPr>
        <p:blipFill>
          <a:blip r:embed="rId4"/>
          <a:srcRect/>
          <a:stretch>
            <a:fillRect/>
          </a:stretch>
        </p:blipFill>
        <p:spPr>
          <a:xfrm>
            <a:off x="8176903" y="86447"/>
            <a:ext cx="10748849" cy="8371844"/>
          </a:xfrm>
          <a:prstGeom prst="rect">
            <a:avLst/>
          </a:prstGeom>
        </p:spPr>
      </p:pic>
      <p:grpSp>
        <p:nvGrpSpPr>
          <p:cNvPr id="8" name="Group 8"/>
          <p:cNvGrpSpPr/>
          <p:nvPr/>
        </p:nvGrpSpPr>
        <p:grpSpPr>
          <a:xfrm>
            <a:off x="1849154" y="1021556"/>
            <a:ext cx="7797386" cy="3825038"/>
            <a:chOff x="0" y="-9525"/>
            <a:chExt cx="10396515" cy="5100051"/>
          </a:xfrm>
        </p:grpSpPr>
        <p:sp>
          <p:nvSpPr>
            <p:cNvPr id="9" name="TextBox 9"/>
            <p:cNvSpPr txBox="1"/>
            <p:nvPr/>
          </p:nvSpPr>
          <p:spPr>
            <a:xfrm>
              <a:off x="0" y="-9525"/>
              <a:ext cx="10396515" cy="2600325"/>
            </a:xfrm>
            <a:prstGeom prst="rect">
              <a:avLst/>
            </a:prstGeom>
          </p:spPr>
          <p:txBody>
            <a:bodyPr lIns="0" tIns="0" rIns="0" bIns="0" rtlCol="0" anchor="t">
              <a:spAutoFit/>
            </a:bodyPr>
            <a:lstStyle/>
            <a:p>
              <a:pPr>
                <a:lnSpc>
                  <a:spcPts val="7679"/>
                </a:lnSpc>
              </a:pPr>
              <a:r>
                <a:rPr lang="en-US" sz="6399">
                  <a:solidFill>
                    <a:srgbClr val="FFFFFF"/>
                  </a:solidFill>
                  <a:latin typeface="Public Sans Bold"/>
                </a:rPr>
                <a:t>THỰC NGHIỆM VÀ ĐÁNH GIÁ</a:t>
              </a:r>
            </a:p>
          </p:txBody>
        </p:sp>
        <p:sp>
          <p:nvSpPr>
            <p:cNvPr id="10" name="TextBox 10"/>
            <p:cNvSpPr txBox="1"/>
            <p:nvPr/>
          </p:nvSpPr>
          <p:spPr>
            <a:xfrm>
              <a:off x="0" y="2949085"/>
              <a:ext cx="10396515" cy="2141441"/>
            </a:xfrm>
            <a:prstGeom prst="rect">
              <a:avLst/>
            </a:prstGeom>
          </p:spPr>
          <p:txBody>
            <a:bodyPr lIns="0" tIns="0" rIns="0" bIns="0" rtlCol="0" anchor="t">
              <a:spAutoFit/>
            </a:bodyPr>
            <a:lstStyle/>
            <a:p>
              <a:pPr>
                <a:lnSpc>
                  <a:spcPts val="6499"/>
                </a:lnSpc>
              </a:pPr>
              <a:r>
                <a:rPr lang="en-US" sz="4999">
                  <a:solidFill>
                    <a:srgbClr val="FFFFFF"/>
                  </a:solidFill>
                  <a:latin typeface="Public Sans"/>
                </a:rPr>
                <a:t>Thực nghiệp như thế nào?</a:t>
              </a:r>
            </a:p>
            <a:p>
              <a:pPr marL="0" lvl="0" indent="0" algn="l">
                <a:lnSpc>
                  <a:spcPts val="6499"/>
                </a:lnSpc>
              </a:pPr>
              <a:r>
                <a:rPr lang="en-US" sz="4999">
                  <a:solidFill>
                    <a:srgbClr val="FFFFFF"/>
                  </a:solidFill>
                  <a:latin typeface="Public Sans"/>
                </a:rPr>
                <a:t>Đánh giá ra sao?</a:t>
              </a:r>
            </a:p>
          </p:txBody>
        </p:sp>
      </p:gr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69720" y="9021998"/>
            <a:ext cx="5800626" cy="1790943"/>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387687" y="7015888"/>
            <a:ext cx="5800626" cy="1790943"/>
          </a:xfrm>
          <a:prstGeom prst="rect">
            <a:avLst/>
          </a:prstGeom>
        </p:spPr>
      </p:pic>
      <p:sp>
        <p:nvSpPr>
          <p:cNvPr id="13" name="Hộp Văn bản 12">
            <a:extLst>
              <a:ext uri="{FF2B5EF4-FFF2-40B4-BE49-F238E27FC236}">
                <a16:creationId xmlns:a16="http://schemas.microsoft.com/office/drawing/2014/main" id="{2CD4E4F2-B482-4321-A73F-2555734BC311}"/>
              </a:ext>
            </a:extLst>
          </p:cNvPr>
          <p:cNvSpPr txBox="1"/>
          <p:nvPr/>
        </p:nvSpPr>
        <p:spPr>
          <a:xfrm>
            <a:off x="228600" y="1363372"/>
            <a:ext cx="2548890" cy="756554"/>
          </a:xfrm>
          <a:prstGeom prst="rect">
            <a:avLst/>
          </a:prstGeom>
          <a:noFill/>
        </p:spPr>
        <p:txBody>
          <a:bodyPr wrap="square">
            <a:spAutoFit/>
          </a:bodyPr>
          <a:lstStyle/>
          <a:p>
            <a:pPr marL="0" lvl="0" indent="0" algn="l">
              <a:lnSpc>
                <a:spcPts val="4680"/>
              </a:lnSpc>
              <a:spcBef>
                <a:spcPct val="0"/>
              </a:spcBef>
            </a:pPr>
            <a:r>
              <a:rPr lang="en-US" sz="7200" u="none">
                <a:solidFill>
                  <a:srgbClr val="FFC000"/>
                </a:solidFill>
                <a:latin typeface="Public Sans Bold"/>
              </a:rPr>
              <a:t>04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487374" y="692224"/>
            <a:ext cx="5800626" cy="1790943"/>
          </a:xfrm>
          <a:prstGeom prst="rect">
            <a:avLst/>
          </a:prstGeom>
        </p:spPr>
      </p:pic>
      <p:pic>
        <p:nvPicPr>
          <p:cNvPr id="6" name="Picture 6"/>
          <p:cNvPicPr>
            <a:picLocks noChangeAspect="1"/>
          </p:cNvPicPr>
          <p:nvPr/>
        </p:nvPicPr>
        <p:blipFill>
          <a:blip r:embed="rId4"/>
          <a:srcRect/>
          <a:stretch>
            <a:fillRect/>
          </a:stretch>
        </p:blipFill>
        <p:spPr>
          <a:xfrm>
            <a:off x="3409326" y="3510617"/>
            <a:ext cx="7481547" cy="5680658"/>
          </a:xfrm>
          <a:prstGeom prst="rect">
            <a:avLst/>
          </a:prstGeom>
        </p:spPr>
      </p:pic>
      <p:grpSp>
        <p:nvGrpSpPr>
          <p:cNvPr id="10" name="Group 10"/>
          <p:cNvGrpSpPr/>
          <p:nvPr/>
        </p:nvGrpSpPr>
        <p:grpSpPr>
          <a:xfrm>
            <a:off x="1028700" y="661563"/>
            <a:ext cx="10488956" cy="2436823"/>
            <a:chOff x="0" y="-9525"/>
            <a:chExt cx="13985274" cy="3249099"/>
          </a:xfrm>
        </p:grpSpPr>
        <p:sp>
          <p:nvSpPr>
            <p:cNvPr id="11" name="TextBox 11"/>
            <p:cNvSpPr txBox="1"/>
            <p:nvPr/>
          </p:nvSpPr>
          <p:spPr>
            <a:xfrm>
              <a:off x="0" y="-9525"/>
              <a:ext cx="13985274" cy="1228725"/>
            </a:xfrm>
            <a:prstGeom prst="rect">
              <a:avLst/>
            </a:prstGeom>
          </p:spPr>
          <p:txBody>
            <a:bodyPr lIns="0" tIns="0" rIns="0" bIns="0" rtlCol="0" anchor="t">
              <a:spAutoFit/>
            </a:bodyPr>
            <a:lstStyle/>
            <a:p>
              <a:pPr>
                <a:lnSpc>
                  <a:spcPts val="7229"/>
                </a:lnSpc>
              </a:pPr>
              <a:r>
                <a:rPr lang="en-US" sz="6024">
                  <a:solidFill>
                    <a:srgbClr val="011C50"/>
                  </a:solidFill>
                  <a:latin typeface="Public Sans Bold"/>
                </a:rPr>
                <a:t>Dữ liệu thực nghiệm</a:t>
              </a:r>
            </a:p>
          </p:txBody>
        </p:sp>
        <p:sp>
          <p:nvSpPr>
            <p:cNvPr id="12" name="TextBox 12"/>
            <p:cNvSpPr txBox="1"/>
            <p:nvPr/>
          </p:nvSpPr>
          <p:spPr>
            <a:xfrm>
              <a:off x="0" y="1290321"/>
              <a:ext cx="13985274" cy="1949253"/>
            </a:xfrm>
            <a:prstGeom prst="rect">
              <a:avLst/>
            </a:prstGeom>
          </p:spPr>
          <p:txBody>
            <a:bodyPr lIns="0" tIns="0" rIns="0" bIns="0" rtlCol="0" anchor="t">
              <a:spAutoFit/>
            </a:bodyPr>
            <a:lstStyle/>
            <a:p>
              <a:pPr>
                <a:lnSpc>
                  <a:spcPts val="3840"/>
                </a:lnSpc>
              </a:pPr>
              <a:r>
                <a:rPr lang="en-US" sz="3200" dirty="0">
                  <a:solidFill>
                    <a:srgbClr val="004A98"/>
                  </a:solidFill>
                  <a:latin typeface="Open Sans"/>
                </a:rPr>
                <a:t> </a:t>
              </a:r>
              <a:r>
                <a:rPr lang="en-US" sz="3200" dirty="0" err="1">
                  <a:solidFill>
                    <a:srgbClr val="004A98"/>
                  </a:solidFill>
                  <a:latin typeface="Open Sans"/>
                </a:rPr>
                <a:t>Tập</a:t>
              </a:r>
              <a:r>
                <a:rPr lang="en-US" sz="3200" dirty="0">
                  <a:solidFill>
                    <a:srgbClr val="004A98"/>
                  </a:solidFill>
                  <a:latin typeface="Open Sans"/>
                </a:rPr>
                <a:t> </a:t>
              </a:r>
              <a:r>
                <a:rPr lang="en-US" sz="3200" dirty="0" err="1">
                  <a:solidFill>
                    <a:srgbClr val="004A98"/>
                  </a:solidFill>
                  <a:latin typeface="Open Sans"/>
                </a:rPr>
                <a:t>ảnh</a:t>
              </a:r>
              <a:r>
                <a:rPr lang="en-US" sz="3200" dirty="0">
                  <a:solidFill>
                    <a:srgbClr val="004A98"/>
                  </a:solidFill>
                  <a:latin typeface="Open Sans"/>
                </a:rPr>
                <a:t> </a:t>
              </a:r>
              <a:r>
                <a:rPr lang="en-US" sz="3200" dirty="0" err="1">
                  <a:solidFill>
                    <a:srgbClr val="004A98"/>
                  </a:solidFill>
                  <a:latin typeface="Open Sans"/>
                </a:rPr>
                <a:t>sinh</a:t>
              </a:r>
              <a:r>
                <a:rPr lang="en-US" sz="3200" dirty="0">
                  <a:solidFill>
                    <a:srgbClr val="004A98"/>
                  </a:solidFill>
                  <a:latin typeface="Open Sans"/>
                </a:rPr>
                <a:t> </a:t>
              </a:r>
              <a:r>
                <a:rPr lang="en-US" sz="3200" dirty="0" err="1">
                  <a:solidFill>
                    <a:srgbClr val="004A98"/>
                  </a:solidFill>
                  <a:latin typeface="Open Sans"/>
                </a:rPr>
                <a:t>viên</a:t>
              </a:r>
              <a:r>
                <a:rPr lang="en-US" sz="3200" dirty="0">
                  <a:solidFill>
                    <a:srgbClr val="004A98"/>
                  </a:solidFill>
                  <a:latin typeface="Open Sans"/>
                </a:rPr>
                <a:t> </a:t>
              </a:r>
              <a:r>
                <a:rPr lang="en-US" sz="3200" dirty="0" err="1">
                  <a:solidFill>
                    <a:srgbClr val="004A98"/>
                  </a:solidFill>
                  <a:latin typeface="Open Sans"/>
                </a:rPr>
                <a:t>khoa</a:t>
              </a:r>
              <a:r>
                <a:rPr lang="en-US" sz="3200" dirty="0">
                  <a:solidFill>
                    <a:srgbClr val="004A98"/>
                  </a:solidFill>
                  <a:latin typeface="Open Sans"/>
                </a:rPr>
                <a:t> </a:t>
              </a:r>
              <a:r>
                <a:rPr lang="en-US" sz="3200" dirty="0" err="1">
                  <a:solidFill>
                    <a:srgbClr val="004A98"/>
                  </a:solidFill>
                  <a:latin typeface="Open Sans"/>
                </a:rPr>
                <a:t>Công</a:t>
              </a:r>
              <a:r>
                <a:rPr lang="en-US" sz="3200" dirty="0">
                  <a:solidFill>
                    <a:srgbClr val="004A98"/>
                  </a:solidFill>
                  <a:latin typeface="Open Sans"/>
                </a:rPr>
                <a:t> </a:t>
              </a:r>
              <a:r>
                <a:rPr lang="en-US" sz="3200" dirty="0" err="1">
                  <a:solidFill>
                    <a:srgbClr val="004A98"/>
                  </a:solidFill>
                  <a:latin typeface="Open Sans"/>
                </a:rPr>
                <a:t>nghệ</a:t>
              </a:r>
              <a:r>
                <a:rPr lang="en-US" sz="3200" dirty="0">
                  <a:solidFill>
                    <a:srgbClr val="004A98"/>
                  </a:solidFill>
                  <a:latin typeface="Open Sans"/>
                </a:rPr>
                <a:t> </a:t>
              </a:r>
              <a:r>
                <a:rPr lang="en-US" sz="3200" err="1">
                  <a:solidFill>
                    <a:srgbClr val="004A98"/>
                  </a:solidFill>
                  <a:latin typeface="Open Sans"/>
                </a:rPr>
                <a:t>Thông</a:t>
              </a:r>
              <a:r>
                <a:rPr lang="en-US" sz="3200">
                  <a:solidFill>
                    <a:srgbClr val="004A98"/>
                  </a:solidFill>
                  <a:latin typeface="Open Sans"/>
                </a:rPr>
                <a:t> tin (trường Đại học Công nghiệp Thực phẩm TP. Hồ Chí Minh) </a:t>
              </a:r>
              <a:r>
                <a:rPr lang="en-US" sz="3200" dirty="0" err="1">
                  <a:solidFill>
                    <a:srgbClr val="004A98"/>
                  </a:solidFill>
                  <a:latin typeface="Open Sans"/>
                </a:rPr>
                <a:t>gồm</a:t>
              </a:r>
              <a:r>
                <a:rPr lang="en-US" sz="3200" dirty="0">
                  <a:solidFill>
                    <a:srgbClr val="004A98"/>
                  </a:solidFill>
                  <a:latin typeface="Open Sans"/>
                </a:rPr>
                <a:t> 80 </a:t>
              </a:r>
              <a:r>
                <a:rPr lang="en-US" sz="3200" dirty="0" err="1">
                  <a:solidFill>
                    <a:srgbClr val="004A98"/>
                  </a:solidFill>
                  <a:latin typeface="Open Sans"/>
                </a:rPr>
                <a:t>bạn</a:t>
              </a:r>
              <a:r>
                <a:rPr lang="en-US" sz="3200" dirty="0">
                  <a:solidFill>
                    <a:srgbClr val="004A98"/>
                  </a:solidFill>
                  <a:latin typeface="Open Sans"/>
                </a:rPr>
                <a:t> </a:t>
              </a:r>
              <a:r>
                <a:rPr lang="en-US" sz="3200" dirty="0" err="1">
                  <a:solidFill>
                    <a:srgbClr val="004A98"/>
                  </a:solidFill>
                  <a:latin typeface="Open Sans"/>
                </a:rPr>
                <a:t>mỗi</a:t>
              </a:r>
              <a:r>
                <a:rPr lang="en-US" sz="3200" dirty="0">
                  <a:solidFill>
                    <a:srgbClr val="004A98"/>
                  </a:solidFill>
                  <a:latin typeface="Open Sans"/>
                </a:rPr>
                <a:t> </a:t>
              </a:r>
              <a:r>
                <a:rPr lang="en-US" sz="3200" dirty="0" err="1">
                  <a:solidFill>
                    <a:srgbClr val="004A98"/>
                  </a:solidFill>
                  <a:latin typeface="Open Sans"/>
                </a:rPr>
                <a:t>bạn</a:t>
              </a:r>
              <a:r>
                <a:rPr lang="en-US" sz="3200" dirty="0">
                  <a:solidFill>
                    <a:srgbClr val="004A98"/>
                  </a:solidFill>
                  <a:latin typeface="Open Sans"/>
                </a:rPr>
                <a:t> </a:t>
              </a:r>
              <a:r>
                <a:rPr lang="en-US" sz="3200" dirty="0" err="1">
                  <a:solidFill>
                    <a:srgbClr val="004A98"/>
                  </a:solidFill>
                  <a:latin typeface="Open Sans"/>
                </a:rPr>
                <a:t>từ</a:t>
              </a:r>
              <a:r>
                <a:rPr lang="en-US" sz="3200" dirty="0">
                  <a:solidFill>
                    <a:srgbClr val="004A98"/>
                  </a:solidFill>
                  <a:latin typeface="Open Sans"/>
                </a:rPr>
                <a:t> 10-20 </a:t>
              </a:r>
              <a:r>
                <a:rPr lang="en-US" sz="3200" err="1">
                  <a:solidFill>
                    <a:srgbClr val="004A98"/>
                  </a:solidFill>
                  <a:latin typeface="Open Sans"/>
                </a:rPr>
                <a:t>ảnh</a:t>
              </a:r>
              <a:r>
                <a:rPr lang="en-US" sz="3200">
                  <a:solidFill>
                    <a:srgbClr val="004A98"/>
                  </a:solidFill>
                  <a:latin typeface="Open Sans"/>
                </a:rPr>
                <a:t> tổng cộng có 1040 ảnh</a:t>
              </a:r>
              <a:endParaRPr lang="en-US" sz="3200" dirty="0">
                <a:solidFill>
                  <a:srgbClr val="004A98"/>
                </a:solidFill>
                <a:latin typeface="Open Sans"/>
              </a:endParaRPr>
            </a:p>
          </p:txBody>
        </p:sp>
      </p:grpSp>
      <p:sp>
        <p:nvSpPr>
          <p:cNvPr id="13" name="TextBox 13"/>
          <p:cNvSpPr txBox="1"/>
          <p:nvPr/>
        </p:nvSpPr>
        <p:spPr>
          <a:xfrm>
            <a:off x="1337636" y="9346386"/>
            <a:ext cx="10747272" cy="558102"/>
          </a:xfrm>
          <a:prstGeom prst="rect">
            <a:avLst/>
          </a:prstGeom>
        </p:spPr>
        <p:txBody>
          <a:bodyPr wrap="square" lIns="0" tIns="0" rIns="0" bIns="0" rtlCol="0" anchor="t">
            <a:spAutoFit/>
          </a:bodyPr>
          <a:lstStyle/>
          <a:p>
            <a:pPr algn="ctr">
              <a:lnSpc>
                <a:spcPts val="4680"/>
              </a:lnSpc>
              <a:spcBef>
                <a:spcPct val="0"/>
              </a:spcBef>
            </a:pPr>
            <a:r>
              <a:rPr lang="en-US" sz="3600">
                <a:solidFill>
                  <a:schemeClr val="tx2"/>
                </a:solidFill>
                <a:latin typeface="Public Sans Bold"/>
              </a:rPr>
              <a:t>Tập ảnh sinh viên khoa Công nghệ thông tin</a:t>
            </a:r>
          </a:p>
        </p:txBody>
      </p:sp>
      <p:grpSp>
        <p:nvGrpSpPr>
          <p:cNvPr id="15" name="Group 4">
            <a:extLst>
              <a:ext uri="{FF2B5EF4-FFF2-40B4-BE49-F238E27FC236}">
                <a16:creationId xmlns:a16="http://schemas.microsoft.com/office/drawing/2014/main" id="{46D8E946-1F77-4861-81E6-022BC8445B6B}"/>
              </a:ext>
            </a:extLst>
          </p:cNvPr>
          <p:cNvGrpSpPr/>
          <p:nvPr/>
        </p:nvGrpSpPr>
        <p:grpSpPr>
          <a:xfrm rot="19638840">
            <a:off x="8777569" y="1058998"/>
            <a:ext cx="12202208" cy="8169007"/>
            <a:chOff x="0" y="0"/>
            <a:chExt cx="16269610" cy="10892009"/>
          </a:xfrm>
        </p:grpSpPr>
        <p:pic>
          <p:nvPicPr>
            <p:cNvPr id="16" name="Picture 5">
              <a:extLst>
                <a:ext uri="{FF2B5EF4-FFF2-40B4-BE49-F238E27FC236}">
                  <a16:creationId xmlns:a16="http://schemas.microsoft.com/office/drawing/2014/main" id="{4FE55C46-C6DC-45D6-B502-D7ABB3E5AFF0}"/>
                </a:ext>
              </a:extLst>
            </p:cNvPr>
            <p:cNvPicPr>
              <a:picLocks noChangeAspect="1"/>
            </p:cNvPicPr>
            <p:nvPr/>
          </p:nvPicPr>
          <p:blipFill>
            <a:blip r:embed="rId5">
              <a:alphaModFix amt="14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16269610" cy="10778617"/>
            </a:xfrm>
            <a:prstGeom prst="rect">
              <a:avLst/>
            </a:prstGeom>
          </p:spPr>
        </p:pic>
        <p:pic>
          <p:nvPicPr>
            <p:cNvPr id="17" name="Picture 6">
              <a:extLst>
                <a:ext uri="{FF2B5EF4-FFF2-40B4-BE49-F238E27FC236}">
                  <a16:creationId xmlns:a16="http://schemas.microsoft.com/office/drawing/2014/main" id="{3458271E-087E-4B6D-A27A-369AD80853E1}"/>
                </a:ext>
              </a:extLst>
            </p:cNvPr>
            <p:cNvPicPr>
              <a:picLocks noChangeAspect="1"/>
            </p:cNvPicPr>
            <p:nvPr/>
          </p:nvPicPr>
          <p:blipFill>
            <a:blip r:embed="rId5">
              <a:alphaModFix amt="14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42892" y="2009289"/>
              <a:ext cx="13407879" cy="8882720"/>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975364"/>
            <a:chOff x="0" y="0"/>
            <a:chExt cx="1913890" cy="311380"/>
          </a:xfrm>
        </p:grpSpPr>
        <p:sp>
          <p:nvSpPr>
            <p:cNvPr id="3" name="Freeform 3"/>
            <p:cNvSpPr/>
            <p:nvPr/>
          </p:nvSpPr>
          <p:spPr>
            <a:xfrm>
              <a:off x="0" y="0"/>
              <a:ext cx="1913890" cy="311380"/>
            </a:xfrm>
            <a:custGeom>
              <a:avLst/>
              <a:gdLst/>
              <a:ahLst/>
              <a:cxnLst/>
              <a:rect l="l" t="t" r="r" b="b"/>
              <a:pathLst>
                <a:path w="1913890" h="311380">
                  <a:moveTo>
                    <a:pt x="0" y="0"/>
                  </a:moveTo>
                  <a:lnTo>
                    <a:pt x="1913890" y="0"/>
                  </a:lnTo>
                  <a:lnTo>
                    <a:pt x="1913890" y="311380"/>
                  </a:lnTo>
                  <a:lnTo>
                    <a:pt x="0" y="311380"/>
                  </a:lnTo>
                  <a:close/>
                </a:path>
              </a:pathLst>
            </a:custGeom>
            <a:solidFill>
              <a:srgbClr val="004A98"/>
            </a:solidFill>
          </p:spPr>
        </p:sp>
      </p:grpSp>
      <p:sp>
        <p:nvSpPr>
          <p:cNvPr id="4" name="TextBox 4"/>
          <p:cNvSpPr txBox="1"/>
          <p:nvPr/>
        </p:nvSpPr>
        <p:spPr>
          <a:xfrm>
            <a:off x="1028700" y="1019175"/>
            <a:ext cx="16230600" cy="981075"/>
          </a:xfrm>
          <a:prstGeom prst="rect">
            <a:avLst/>
          </a:prstGeom>
        </p:spPr>
        <p:txBody>
          <a:bodyPr lIns="0" tIns="0" rIns="0" bIns="0" rtlCol="0" anchor="t">
            <a:spAutoFit/>
          </a:bodyPr>
          <a:lstStyle/>
          <a:p>
            <a:pPr>
              <a:lnSpc>
                <a:spcPts val="7679"/>
              </a:lnSpc>
            </a:pPr>
            <a:r>
              <a:rPr lang="en-US" sz="6399">
                <a:solidFill>
                  <a:srgbClr val="FFFFFF"/>
                </a:solidFill>
                <a:latin typeface="Public Sans Bold"/>
              </a:rPr>
              <a:t>Dữ liệu thực nghiệm</a:t>
            </a:r>
          </a:p>
        </p:txBody>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44030" y="1184420"/>
            <a:ext cx="5800626" cy="1790943"/>
          </a:xfrm>
          <a:prstGeom prst="rect">
            <a:avLst/>
          </a:prstGeom>
        </p:spPr>
      </p:pic>
      <p:pic>
        <p:nvPicPr>
          <p:cNvPr id="6" name="Picture 6"/>
          <p:cNvPicPr>
            <a:picLocks noChangeAspect="1"/>
          </p:cNvPicPr>
          <p:nvPr/>
        </p:nvPicPr>
        <p:blipFill>
          <a:blip r:embed="rId4"/>
          <a:srcRect/>
          <a:stretch>
            <a:fillRect/>
          </a:stretch>
        </p:blipFill>
        <p:spPr>
          <a:xfrm>
            <a:off x="8275267" y="3140608"/>
            <a:ext cx="9124710" cy="4048287"/>
          </a:xfrm>
          <a:prstGeom prst="rect">
            <a:avLst/>
          </a:prstGeom>
        </p:spPr>
      </p:pic>
      <p:sp>
        <p:nvSpPr>
          <p:cNvPr id="8" name="TextBox 7">
            <a:extLst>
              <a:ext uri="{FF2B5EF4-FFF2-40B4-BE49-F238E27FC236}">
                <a16:creationId xmlns:a16="http://schemas.microsoft.com/office/drawing/2014/main" id="{35CED800-D3A8-46D2-B405-D6B924570C09}"/>
              </a:ext>
            </a:extLst>
          </p:cNvPr>
          <p:cNvSpPr txBox="1"/>
          <p:nvPr/>
        </p:nvSpPr>
        <p:spPr>
          <a:xfrm>
            <a:off x="682112" y="8888144"/>
            <a:ext cx="16863140" cy="1173480"/>
          </a:xfrm>
          <a:prstGeom prst="rect">
            <a:avLst/>
          </a:prstGeom>
        </p:spPr>
        <p:txBody>
          <a:bodyPr lIns="0" tIns="0" rIns="0" bIns="0" rtlCol="0" anchor="t">
            <a:spAutoFit/>
          </a:bodyPr>
          <a:lstStyle/>
          <a:p>
            <a:pPr algn="ctr">
              <a:lnSpc>
                <a:spcPts val="4680"/>
              </a:lnSpc>
              <a:spcBef>
                <a:spcPct val="0"/>
              </a:spcBef>
            </a:pPr>
            <a:r>
              <a:rPr lang="en-US" sz="3600">
                <a:solidFill>
                  <a:srgbClr val="004A98"/>
                </a:solidFill>
                <a:latin typeface="Public Sans Bold"/>
              </a:rPr>
              <a:t>Tập ảnh YaleFaceB của 28 người mỗi người 9 tư thế và 64 điều kiện ánh sáng</a:t>
            </a:r>
          </a:p>
          <a:p>
            <a:pPr algn="ctr">
              <a:lnSpc>
                <a:spcPts val="4680"/>
              </a:lnSpc>
              <a:spcBef>
                <a:spcPct val="0"/>
              </a:spcBef>
            </a:pPr>
            <a:r>
              <a:rPr lang="en-US" sz="3600">
                <a:solidFill>
                  <a:srgbClr val="FFFFFF"/>
                </a:solidFill>
                <a:latin typeface="Public Sans Bold"/>
              </a:rPr>
              <a:t> </a:t>
            </a:r>
          </a:p>
        </p:txBody>
      </p:sp>
      <p:sp>
        <p:nvSpPr>
          <p:cNvPr id="9" name="TextBox 7">
            <a:extLst>
              <a:ext uri="{FF2B5EF4-FFF2-40B4-BE49-F238E27FC236}">
                <a16:creationId xmlns:a16="http://schemas.microsoft.com/office/drawing/2014/main" id="{96BB6735-3236-4161-AD09-365C31472D77}"/>
              </a:ext>
            </a:extLst>
          </p:cNvPr>
          <p:cNvSpPr txBox="1"/>
          <p:nvPr/>
        </p:nvSpPr>
        <p:spPr>
          <a:xfrm>
            <a:off x="742748" y="7809177"/>
            <a:ext cx="16863140" cy="1173480"/>
          </a:xfrm>
          <a:prstGeom prst="rect">
            <a:avLst/>
          </a:prstGeom>
        </p:spPr>
        <p:txBody>
          <a:bodyPr lIns="0" tIns="0" rIns="0" bIns="0" rtlCol="0" anchor="t">
            <a:spAutoFit/>
          </a:bodyPr>
          <a:lstStyle/>
          <a:p>
            <a:pPr algn="ctr">
              <a:lnSpc>
                <a:spcPts val="4680"/>
              </a:lnSpc>
              <a:spcBef>
                <a:spcPct val="0"/>
              </a:spcBef>
            </a:pPr>
            <a:r>
              <a:rPr lang="en-US" sz="3600">
                <a:solidFill>
                  <a:srgbClr val="004A98"/>
                </a:solidFill>
                <a:latin typeface="Public Sans Bold" panose="020B0604020202020204" charset="-93"/>
              </a:rPr>
              <a:t>Tập ảnh YaleFace </a:t>
            </a:r>
            <a:r>
              <a:rPr lang="en-US" sz="3600">
                <a:solidFill>
                  <a:srgbClr val="004A98"/>
                </a:solidFill>
                <a:effectLst/>
                <a:latin typeface="Public Sans Bold" panose="020B0604020202020204" charset="-93"/>
                <a:ea typeface="Calibri" panose="020F0502020204030204" pitchFamily="34" charset="0"/>
                <a:cs typeface="Arial" panose="020B0604020202020204" pitchFamily="34" charset="0"/>
              </a:rPr>
              <a:t>165 hình ảnh thang độ xám ở định dạng GIF của 15 cá nhân</a:t>
            </a:r>
            <a:endParaRPr lang="en-US" sz="3600">
              <a:solidFill>
                <a:srgbClr val="004A98"/>
              </a:solidFill>
              <a:latin typeface="Public Sans Bold" panose="020B0604020202020204" charset="-93"/>
            </a:endParaRPr>
          </a:p>
          <a:p>
            <a:pPr algn="ctr">
              <a:lnSpc>
                <a:spcPts val="4680"/>
              </a:lnSpc>
              <a:spcBef>
                <a:spcPct val="0"/>
              </a:spcBef>
            </a:pPr>
            <a:r>
              <a:rPr lang="en-US" sz="3600">
                <a:solidFill>
                  <a:srgbClr val="FFFFFF"/>
                </a:solidFill>
                <a:latin typeface="Public Sans Bold"/>
              </a:rPr>
              <a:t> </a:t>
            </a:r>
          </a:p>
        </p:txBody>
      </p:sp>
      <p:pic>
        <p:nvPicPr>
          <p:cNvPr id="10" name="Picture 1822421922">
            <a:extLst>
              <a:ext uri="{FF2B5EF4-FFF2-40B4-BE49-F238E27FC236}">
                <a16:creationId xmlns:a16="http://schemas.microsoft.com/office/drawing/2014/main" id="{8AF78E74-47CD-4109-A093-C68EE586A70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6987" y="2990797"/>
            <a:ext cx="7543301" cy="4481807"/>
          </a:xfrm>
          <a:prstGeom prst="rect">
            <a:avLst/>
          </a:prstGeom>
          <a:noFill/>
          <a:ln>
            <a:noFill/>
          </a:ln>
        </p:spPr>
      </p:pic>
      <p:grpSp>
        <p:nvGrpSpPr>
          <p:cNvPr id="11" name="Group 4">
            <a:extLst>
              <a:ext uri="{FF2B5EF4-FFF2-40B4-BE49-F238E27FC236}">
                <a16:creationId xmlns:a16="http://schemas.microsoft.com/office/drawing/2014/main" id="{F1E0C1F2-5402-4FB3-B5F8-544CD33149A2}"/>
              </a:ext>
            </a:extLst>
          </p:cNvPr>
          <p:cNvGrpSpPr/>
          <p:nvPr/>
        </p:nvGrpSpPr>
        <p:grpSpPr>
          <a:xfrm>
            <a:off x="11504784" y="-5856473"/>
            <a:ext cx="12202208" cy="8169007"/>
            <a:chOff x="0" y="0"/>
            <a:chExt cx="16269610" cy="10892009"/>
          </a:xfrm>
        </p:grpSpPr>
        <p:pic>
          <p:nvPicPr>
            <p:cNvPr id="12" name="Picture 5">
              <a:extLst>
                <a:ext uri="{FF2B5EF4-FFF2-40B4-BE49-F238E27FC236}">
                  <a16:creationId xmlns:a16="http://schemas.microsoft.com/office/drawing/2014/main" id="{77E7A27D-4EF8-43D1-99A9-1080ABD68FA8}"/>
                </a:ext>
              </a:extLst>
            </p:cNvPr>
            <p:cNvPicPr>
              <a:picLocks noChangeAspect="1"/>
            </p:cNvPicPr>
            <p:nvPr/>
          </p:nvPicPr>
          <p:blipFill>
            <a:blip r:embed="rId6">
              <a:alphaModFix amt="14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16269610" cy="10778617"/>
            </a:xfrm>
            <a:prstGeom prst="rect">
              <a:avLst/>
            </a:prstGeom>
          </p:spPr>
        </p:pic>
        <p:pic>
          <p:nvPicPr>
            <p:cNvPr id="13" name="Picture 6">
              <a:extLst>
                <a:ext uri="{FF2B5EF4-FFF2-40B4-BE49-F238E27FC236}">
                  <a16:creationId xmlns:a16="http://schemas.microsoft.com/office/drawing/2014/main" id="{F4AEAB4A-96B6-4DA3-A77E-D9515F73F79C}"/>
                </a:ext>
              </a:extLst>
            </p:cNvPr>
            <p:cNvPicPr>
              <a:picLocks noChangeAspect="1"/>
            </p:cNvPicPr>
            <p:nvPr/>
          </p:nvPicPr>
          <p:blipFill>
            <a:blip r:embed="rId6">
              <a:alphaModFix amt="14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42892" y="2009289"/>
              <a:ext cx="13407879" cy="8882720"/>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975364"/>
            <a:chOff x="0" y="0"/>
            <a:chExt cx="1913890" cy="311380"/>
          </a:xfrm>
        </p:grpSpPr>
        <p:sp>
          <p:nvSpPr>
            <p:cNvPr id="3" name="Freeform 3"/>
            <p:cNvSpPr/>
            <p:nvPr/>
          </p:nvSpPr>
          <p:spPr>
            <a:xfrm>
              <a:off x="0" y="0"/>
              <a:ext cx="1913890" cy="311380"/>
            </a:xfrm>
            <a:custGeom>
              <a:avLst/>
              <a:gdLst/>
              <a:ahLst/>
              <a:cxnLst/>
              <a:rect l="l" t="t" r="r" b="b"/>
              <a:pathLst>
                <a:path w="1913890" h="311380">
                  <a:moveTo>
                    <a:pt x="0" y="0"/>
                  </a:moveTo>
                  <a:lnTo>
                    <a:pt x="1913890" y="0"/>
                  </a:lnTo>
                  <a:lnTo>
                    <a:pt x="1913890" y="311380"/>
                  </a:lnTo>
                  <a:lnTo>
                    <a:pt x="0" y="311380"/>
                  </a:lnTo>
                  <a:close/>
                </a:path>
              </a:pathLst>
            </a:custGeom>
            <a:solidFill>
              <a:srgbClr val="004A98"/>
            </a:solidFill>
          </p:spPr>
        </p:sp>
      </p:grpSp>
      <p:sp>
        <p:nvSpPr>
          <p:cNvPr id="4" name="TextBox 4"/>
          <p:cNvSpPr txBox="1"/>
          <p:nvPr/>
        </p:nvSpPr>
        <p:spPr>
          <a:xfrm>
            <a:off x="1019175" y="203345"/>
            <a:ext cx="16230600" cy="981075"/>
          </a:xfrm>
          <a:prstGeom prst="rect">
            <a:avLst/>
          </a:prstGeom>
        </p:spPr>
        <p:txBody>
          <a:bodyPr lIns="0" tIns="0" rIns="0" bIns="0" rtlCol="0" anchor="t">
            <a:spAutoFit/>
          </a:bodyPr>
          <a:lstStyle/>
          <a:p>
            <a:pPr>
              <a:lnSpc>
                <a:spcPts val="7679"/>
              </a:lnSpc>
            </a:pPr>
            <a:r>
              <a:rPr lang="en-US" sz="6399">
                <a:solidFill>
                  <a:srgbClr val="FFFFFF"/>
                </a:solidFill>
                <a:latin typeface="Public Sans Bold"/>
              </a:rPr>
              <a:t>Phương pháp thực nghiệm</a:t>
            </a:r>
          </a:p>
        </p:txBody>
      </p:sp>
      <p:sp>
        <p:nvSpPr>
          <p:cNvPr id="5" name="AutoShape 5"/>
          <p:cNvSpPr/>
          <p:nvPr/>
        </p:nvSpPr>
        <p:spPr>
          <a:xfrm rot="5400000">
            <a:off x="5553220" y="5631256"/>
            <a:ext cx="8903197" cy="0"/>
          </a:xfrm>
          <a:prstGeom prst="line">
            <a:avLst/>
          </a:prstGeom>
          <a:ln w="9525" cap="rnd">
            <a:solidFill>
              <a:srgbClr val="004A98">
                <a:alpha val="49804"/>
              </a:srgbClr>
            </a:solidFill>
            <a:prstDash val="solid"/>
            <a:headEnd type="none" w="sm" len="sm"/>
            <a:tailEnd type="none" w="sm" len="sm"/>
          </a:ln>
        </p:spPr>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44030" y="1184420"/>
            <a:ext cx="5800626" cy="1790943"/>
          </a:xfrm>
          <a:prstGeom prst="rect">
            <a:avLst/>
          </a:prstGeom>
        </p:spPr>
      </p:pic>
      <p:pic>
        <p:nvPicPr>
          <p:cNvPr id="7" name="Picture 7"/>
          <p:cNvPicPr>
            <a:picLocks noChangeAspect="1"/>
          </p:cNvPicPr>
          <p:nvPr/>
        </p:nvPicPr>
        <p:blipFill>
          <a:blip r:embed="rId4"/>
          <a:srcRect/>
          <a:stretch>
            <a:fillRect/>
          </a:stretch>
        </p:blipFill>
        <p:spPr>
          <a:xfrm>
            <a:off x="3875062" y="2069181"/>
            <a:ext cx="6092379" cy="2702957"/>
          </a:xfrm>
          <a:prstGeom prst="rect">
            <a:avLst/>
          </a:prstGeom>
        </p:spPr>
      </p:pic>
      <p:sp>
        <p:nvSpPr>
          <p:cNvPr id="10" name="TextBox 10"/>
          <p:cNvSpPr txBox="1"/>
          <p:nvPr/>
        </p:nvSpPr>
        <p:spPr>
          <a:xfrm>
            <a:off x="2759862" y="5878423"/>
            <a:ext cx="5718831" cy="425950"/>
          </a:xfrm>
          <a:prstGeom prst="rect">
            <a:avLst/>
          </a:prstGeom>
        </p:spPr>
        <p:txBody>
          <a:bodyPr wrap="square" lIns="0" tIns="0" rIns="0" bIns="0" rtlCol="0" anchor="t">
            <a:spAutoFit/>
          </a:bodyPr>
          <a:lstStyle/>
          <a:p>
            <a:pPr marL="0" lvl="0" indent="0" algn="l">
              <a:lnSpc>
                <a:spcPts val="3509"/>
              </a:lnSpc>
              <a:spcBef>
                <a:spcPct val="0"/>
              </a:spcBef>
            </a:pPr>
            <a:r>
              <a:rPr lang="en-US" sz="2699">
                <a:solidFill>
                  <a:srgbClr val="011C50"/>
                </a:solidFill>
                <a:latin typeface="Open Sans Bold"/>
              </a:rPr>
              <a:t>Rút trích đặc trưng HOG</a:t>
            </a:r>
          </a:p>
        </p:txBody>
      </p:sp>
      <p:sp>
        <p:nvSpPr>
          <p:cNvPr id="13" name="TextBox 13"/>
          <p:cNvSpPr txBox="1"/>
          <p:nvPr/>
        </p:nvSpPr>
        <p:spPr>
          <a:xfrm>
            <a:off x="11091439" y="5750888"/>
            <a:ext cx="5771913" cy="425950"/>
          </a:xfrm>
          <a:prstGeom prst="rect">
            <a:avLst/>
          </a:prstGeom>
        </p:spPr>
        <p:txBody>
          <a:bodyPr wrap="square" lIns="0" tIns="0" rIns="0" bIns="0" rtlCol="0" anchor="t">
            <a:spAutoFit/>
          </a:bodyPr>
          <a:lstStyle/>
          <a:p>
            <a:pPr marL="0" lvl="0" indent="0" algn="l">
              <a:lnSpc>
                <a:spcPts val="3509"/>
              </a:lnSpc>
            </a:pPr>
            <a:r>
              <a:rPr lang="en-US" sz="2699">
                <a:solidFill>
                  <a:srgbClr val="011C50"/>
                </a:solidFill>
                <a:latin typeface="Open Sans Bold"/>
              </a:rPr>
              <a:t>Rút trích đặc trưng Land-mark</a:t>
            </a:r>
          </a:p>
        </p:txBody>
      </p:sp>
      <p:pic>
        <p:nvPicPr>
          <p:cNvPr id="14" name="Picture 1822421922">
            <a:extLst>
              <a:ext uri="{FF2B5EF4-FFF2-40B4-BE49-F238E27FC236}">
                <a16:creationId xmlns:a16="http://schemas.microsoft.com/office/drawing/2014/main" id="{E145478C-BB9B-4A94-A152-65E8E3ECB6D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04818" y="2244549"/>
            <a:ext cx="4549330" cy="2702957"/>
          </a:xfrm>
          <a:prstGeom prst="rect">
            <a:avLst/>
          </a:prstGeom>
          <a:noFill/>
          <a:ln>
            <a:noFill/>
          </a:ln>
        </p:spPr>
      </p:pic>
      <p:sp>
        <p:nvSpPr>
          <p:cNvPr id="16" name="Hộp Văn bản 15">
            <a:extLst>
              <a:ext uri="{FF2B5EF4-FFF2-40B4-BE49-F238E27FC236}">
                <a16:creationId xmlns:a16="http://schemas.microsoft.com/office/drawing/2014/main" id="{B3DC682A-DC9B-4DB2-AE96-DBE6D1ED4436}"/>
              </a:ext>
            </a:extLst>
          </p:cNvPr>
          <p:cNvSpPr txBox="1"/>
          <p:nvPr/>
        </p:nvSpPr>
        <p:spPr>
          <a:xfrm>
            <a:off x="1281178" y="7410658"/>
            <a:ext cx="8230746" cy="1077218"/>
          </a:xfrm>
          <a:prstGeom prst="rect">
            <a:avLst/>
          </a:prstGeom>
          <a:noFill/>
        </p:spPr>
        <p:txBody>
          <a:bodyPr wrap="square">
            <a:spAutoFit/>
          </a:bodyPr>
          <a:lstStyle/>
          <a:p>
            <a:pPr rtl="0">
              <a:spcBef>
                <a:spcPts val="0"/>
              </a:spcBef>
              <a:spcAft>
                <a:spcPts val="0"/>
              </a:spcAft>
            </a:pPr>
            <a:r>
              <a:rPr lang="vi-VN" sz="2700" b="0" i="0" u="none" strike="noStrike">
                <a:solidFill>
                  <a:srgbClr val="011C50"/>
                </a:solidFill>
                <a:effectLst/>
                <a:latin typeface="Open Sans Bold" panose="020B0806030504020204" pitchFamily="34" charset="0"/>
                <a:ea typeface="Open Sans Bold" panose="020B0806030504020204" pitchFamily="34" charset="0"/>
                <a:cs typeface="Open Sans Bold" panose="020B0806030504020204" pitchFamily="34" charset="0"/>
              </a:rPr>
              <a:t>Đặc trưng HOG  có kích thước là 3600 chiều.</a:t>
            </a:r>
            <a:endParaRPr lang="vi-VN" sz="2700" b="0">
              <a:effectLst/>
              <a:latin typeface="Open Sans Bold" panose="020B0806030504020204" pitchFamily="34" charset="0"/>
              <a:ea typeface="Open Sans Bold" panose="020B0806030504020204" pitchFamily="34" charset="0"/>
              <a:cs typeface="Open Sans Bold" panose="020B0806030504020204" pitchFamily="34" charset="0"/>
            </a:endParaRPr>
          </a:p>
          <a:p>
            <a:br>
              <a:rPr lang="vi-VN"/>
            </a:br>
            <a:endParaRPr lang="vi-VN"/>
          </a:p>
        </p:txBody>
      </p:sp>
      <p:sp>
        <p:nvSpPr>
          <p:cNvPr id="17" name="Hộp Văn bản 16">
            <a:extLst>
              <a:ext uri="{FF2B5EF4-FFF2-40B4-BE49-F238E27FC236}">
                <a16:creationId xmlns:a16="http://schemas.microsoft.com/office/drawing/2014/main" id="{4D240593-FB5E-4962-89FD-9DDF8C76949F}"/>
              </a:ext>
            </a:extLst>
          </p:cNvPr>
          <p:cNvSpPr txBox="1"/>
          <p:nvPr/>
        </p:nvSpPr>
        <p:spPr>
          <a:xfrm>
            <a:off x="10432540" y="7427370"/>
            <a:ext cx="7089709" cy="1508105"/>
          </a:xfrm>
          <a:prstGeom prst="rect">
            <a:avLst/>
          </a:prstGeom>
          <a:noFill/>
        </p:spPr>
        <p:txBody>
          <a:bodyPr wrap="square">
            <a:spAutoFit/>
          </a:bodyPr>
          <a:lstStyle/>
          <a:p>
            <a:pPr rtl="0">
              <a:spcBef>
                <a:spcPts val="0"/>
              </a:spcBef>
              <a:spcAft>
                <a:spcPts val="0"/>
              </a:spcAft>
            </a:pPr>
            <a:r>
              <a:rPr lang="vi-VN" sz="2700" b="0" i="0" u="none" strike="noStrike">
                <a:solidFill>
                  <a:srgbClr val="011C50"/>
                </a:solidFill>
                <a:effectLst/>
                <a:latin typeface="Open Sans Bold" panose="020B0806030504020204" pitchFamily="34" charset="0"/>
                <a:ea typeface="Open Sans Bold" panose="020B0806030504020204" pitchFamily="34" charset="0"/>
                <a:cs typeface="Open Sans Bold" panose="020B0806030504020204" pitchFamily="34" charset="0"/>
              </a:rPr>
              <a:t>Đặc trưng Land-mark  có kích thước là 136 chiều.</a:t>
            </a:r>
            <a:endParaRPr lang="vi-VN" sz="2700" b="0">
              <a:effectLst/>
              <a:latin typeface="Open Sans Bold" panose="020B0806030504020204" pitchFamily="34" charset="0"/>
              <a:ea typeface="Open Sans Bold" panose="020B0806030504020204" pitchFamily="34" charset="0"/>
              <a:cs typeface="Open Sans Bold" panose="020B0806030504020204" pitchFamily="34" charset="0"/>
            </a:endParaRPr>
          </a:p>
          <a:p>
            <a:br>
              <a:rPr lang="vi-VN"/>
            </a:br>
            <a:endParaRPr lang="vi-VN"/>
          </a:p>
        </p:txBody>
      </p:sp>
      <p:grpSp>
        <p:nvGrpSpPr>
          <p:cNvPr id="15" name="Group 4">
            <a:extLst>
              <a:ext uri="{FF2B5EF4-FFF2-40B4-BE49-F238E27FC236}">
                <a16:creationId xmlns:a16="http://schemas.microsoft.com/office/drawing/2014/main" id="{E9076BE2-36FC-40D4-BCAD-13DAEC7F9D56}"/>
              </a:ext>
            </a:extLst>
          </p:cNvPr>
          <p:cNvGrpSpPr/>
          <p:nvPr/>
        </p:nvGrpSpPr>
        <p:grpSpPr>
          <a:xfrm>
            <a:off x="-3608251" y="-5536033"/>
            <a:ext cx="12202208" cy="8169007"/>
            <a:chOff x="0" y="0"/>
            <a:chExt cx="16269610" cy="10892009"/>
          </a:xfrm>
        </p:grpSpPr>
        <p:pic>
          <p:nvPicPr>
            <p:cNvPr id="18" name="Picture 5">
              <a:extLst>
                <a:ext uri="{FF2B5EF4-FFF2-40B4-BE49-F238E27FC236}">
                  <a16:creationId xmlns:a16="http://schemas.microsoft.com/office/drawing/2014/main" id="{1C78A6B3-46F6-47AF-B811-8AB9E26A1597}"/>
                </a:ext>
              </a:extLst>
            </p:cNvPr>
            <p:cNvPicPr>
              <a:picLocks noChangeAspect="1"/>
            </p:cNvPicPr>
            <p:nvPr/>
          </p:nvPicPr>
          <p:blipFill>
            <a:blip r:embed="rId6">
              <a:alphaModFix amt="14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16269610" cy="10778617"/>
            </a:xfrm>
            <a:prstGeom prst="rect">
              <a:avLst/>
            </a:prstGeom>
          </p:spPr>
        </p:pic>
        <p:pic>
          <p:nvPicPr>
            <p:cNvPr id="19" name="Picture 6">
              <a:extLst>
                <a:ext uri="{FF2B5EF4-FFF2-40B4-BE49-F238E27FC236}">
                  <a16:creationId xmlns:a16="http://schemas.microsoft.com/office/drawing/2014/main" id="{37F030E0-3B23-46E7-9E9A-606F7DFDD76A}"/>
                </a:ext>
              </a:extLst>
            </p:cNvPr>
            <p:cNvPicPr>
              <a:picLocks noChangeAspect="1"/>
            </p:cNvPicPr>
            <p:nvPr/>
          </p:nvPicPr>
          <p:blipFill>
            <a:blip r:embed="rId6">
              <a:alphaModFix amt="14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42892" y="2009289"/>
              <a:ext cx="13407879" cy="8882720"/>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2">
            <a:extLst>
              <a:ext uri="{FF2B5EF4-FFF2-40B4-BE49-F238E27FC236}">
                <a16:creationId xmlns:a16="http://schemas.microsoft.com/office/drawing/2014/main" id="{B6E095C6-B124-4365-9654-DFBDF5A0E8A3}"/>
              </a:ext>
            </a:extLst>
          </p:cNvPr>
          <p:cNvGrpSpPr/>
          <p:nvPr/>
        </p:nvGrpSpPr>
        <p:grpSpPr>
          <a:xfrm rot="12309821">
            <a:off x="3671630" y="-2493194"/>
            <a:ext cx="16480904" cy="14496868"/>
            <a:chOff x="0" y="0"/>
            <a:chExt cx="29748084" cy="28295116"/>
          </a:xfrm>
        </p:grpSpPr>
        <p:pic>
          <p:nvPicPr>
            <p:cNvPr id="10" name="Picture 3">
              <a:extLst>
                <a:ext uri="{FF2B5EF4-FFF2-40B4-BE49-F238E27FC236}">
                  <a16:creationId xmlns:a16="http://schemas.microsoft.com/office/drawing/2014/main" id="{680EA205-6623-4C5A-A72C-1071C920669B}"/>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5687">
              <a:off x="6722477" y="3711970"/>
              <a:ext cx="18809262" cy="19956776"/>
            </a:xfrm>
            <a:prstGeom prst="rect">
              <a:avLst/>
            </a:prstGeom>
          </p:spPr>
        </p:pic>
        <p:pic>
          <p:nvPicPr>
            <p:cNvPr id="11" name="Picture 4">
              <a:extLst>
                <a:ext uri="{FF2B5EF4-FFF2-40B4-BE49-F238E27FC236}">
                  <a16:creationId xmlns:a16="http://schemas.microsoft.com/office/drawing/2014/main" id="{3C4C9478-A95D-4A1A-9721-F0A363CE8901}"/>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5687">
              <a:off x="4216345" y="4626370"/>
              <a:ext cx="18809262" cy="19956776"/>
            </a:xfrm>
            <a:prstGeom prst="rect">
              <a:avLst/>
            </a:prstGeom>
          </p:spPr>
        </p:pic>
      </p:grpSp>
      <p:grpSp>
        <p:nvGrpSpPr>
          <p:cNvPr id="3" name="Group 3"/>
          <p:cNvGrpSpPr/>
          <p:nvPr/>
        </p:nvGrpSpPr>
        <p:grpSpPr>
          <a:xfrm>
            <a:off x="312409" y="717613"/>
            <a:ext cx="17223371" cy="2972901"/>
            <a:chOff x="0" y="-9525"/>
            <a:chExt cx="15792069" cy="3963867"/>
          </a:xfrm>
        </p:grpSpPr>
        <p:sp>
          <p:nvSpPr>
            <p:cNvPr id="4" name="TextBox 4"/>
            <p:cNvSpPr txBox="1"/>
            <p:nvPr/>
          </p:nvSpPr>
          <p:spPr>
            <a:xfrm>
              <a:off x="0" y="-9525"/>
              <a:ext cx="15792069" cy="1081942"/>
            </a:xfrm>
            <a:prstGeom prst="rect">
              <a:avLst/>
            </a:prstGeom>
          </p:spPr>
          <p:txBody>
            <a:bodyPr lIns="0" tIns="0" rIns="0" bIns="0" rtlCol="0" anchor="t">
              <a:spAutoFit/>
            </a:bodyPr>
            <a:lstStyle/>
            <a:p>
              <a:pPr>
                <a:lnSpc>
                  <a:spcPts val="6346"/>
                </a:lnSpc>
              </a:pPr>
              <a:r>
                <a:rPr lang="en-US" sz="6000">
                  <a:solidFill>
                    <a:srgbClr val="004A98"/>
                  </a:solidFill>
                  <a:latin typeface="Public Sans Bold"/>
                </a:rPr>
                <a:t>Hiện Trạng!</a:t>
              </a:r>
            </a:p>
          </p:txBody>
        </p:sp>
        <p:sp>
          <p:nvSpPr>
            <p:cNvPr id="5" name="TextBox 5"/>
            <p:cNvSpPr txBox="1"/>
            <p:nvPr/>
          </p:nvSpPr>
          <p:spPr>
            <a:xfrm>
              <a:off x="64256" y="1192988"/>
              <a:ext cx="13845933" cy="2761354"/>
            </a:xfrm>
            <a:prstGeom prst="rect">
              <a:avLst/>
            </a:prstGeom>
          </p:spPr>
          <p:txBody>
            <a:bodyPr lIns="0" tIns="0" rIns="0" bIns="0" rtlCol="0" anchor="t">
              <a:spAutoFit/>
            </a:bodyPr>
            <a:lstStyle/>
            <a:p>
              <a:pPr>
                <a:lnSpc>
                  <a:spcPts val="4087"/>
                </a:lnSpc>
              </a:pPr>
              <a:r>
                <a:rPr lang="en-US" sz="3000">
                  <a:solidFill>
                    <a:srgbClr val="011C50"/>
                  </a:solidFill>
                  <a:latin typeface="Open Sans"/>
                </a:rPr>
                <a:t>Theo số liệu của Bộ GD-ĐT cung cấp, quy mô học sinh cả nước năm học 2020-2021 là 23 triệu học sinh.</a:t>
              </a:r>
            </a:p>
            <a:p>
              <a:pPr>
                <a:lnSpc>
                  <a:spcPts val="4087"/>
                </a:lnSpc>
              </a:pPr>
              <a:endParaRPr lang="en-US" sz="3000">
                <a:solidFill>
                  <a:srgbClr val="011C50"/>
                </a:solidFill>
                <a:latin typeface="Open Sans"/>
              </a:endParaRPr>
            </a:p>
            <a:p>
              <a:pPr>
                <a:lnSpc>
                  <a:spcPts val="4087"/>
                </a:lnSpc>
              </a:pPr>
              <a:r>
                <a:rPr lang="en-US" sz="3000">
                  <a:solidFill>
                    <a:srgbClr val="011C50"/>
                  </a:solidFill>
                  <a:latin typeface="Open Sans"/>
                </a:rPr>
                <a:t>Trung cấp, Cao đẳng, Đại học khoảng 1,5 triệu sinh viên</a:t>
              </a:r>
            </a:p>
          </p:txBody>
        </p:sp>
      </p:grpSp>
      <p:pic>
        <p:nvPicPr>
          <p:cNvPr id="2" name="Picture 2"/>
          <p:cNvPicPr>
            <a:picLocks noChangeAspect="1"/>
          </p:cNvPicPr>
          <p:nvPr/>
        </p:nvPicPr>
        <p:blipFill>
          <a:blip r:embed="rId4"/>
          <a:srcRect t="12724"/>
          <a:stretch>
            <a:fillRect/>
          </a:stretch>
        </p:blipFill>
        <p:spPr>
          <a:xfrm>
            <a:off x="3130061" y="4127956"/>
            <a:ext cx="10464678" cy="4909057"/>
          </a:xfrm>
          <a:prstGeom prst="rect">
            <a:avLst/>
          </a:prstGeom>
        </p:spPr>
      </p:pic>
      <p:pic>
        <p:nvPicPr>
          <p:cNvPr id="15" name="Picture 14">
            <a:extLst>
              <a:ext uri="{FF2B5EF4-FFF2-40B4-BE49-F238E27FC236}">
                <a16:creationId xmlns:a16="http://schemas.microsoft.com/office/drawing/2014/main" id="{D826F744-A089-4AD5-A574-A6A1325DBEA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11493211" y="248239"/>
            <a:ext cx="6356016" cy="19624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975364"/>
            <a:chOff x="0" y="0"/>
            <a:chExt cx="1913890" cy="311380"/>
          </a:xfrm>
        </p:grpSpPr>
        <p:sp>
          <p:nvSpPr>
            <p:cNvPr id="3" name="Freeform 3"/>
            <p:cNvSpPr/>
            <p:nvPr/>
          </p:nvSpPr>
          <p:spPr>
            <a:xfrm>
              <a:off x="0" y="0"/>
              <a:ext cx="1913890" cy="311380"/>
            </a:xfrm>
            <a:custGeom>
              <a:avLst/>
              <a:gdLst/>
              <a:ahLst/>
              <a:cxnLst/>
              <a:rect l="l" t="t" r="r" b="b"/>
              <a:pathLst>
                <a:path w="1913890" h="311380">
                  <a:moveTo>
                    <a:pt x="0" y="0"/>
                  </a:moveTo>
                  <a:lnTo>
                    <a:pt x="1913890" y="0"/>
                  </a:lnTo>
                  <a:lnTo>
                    <a:pt x="1913890" y="311380"/>
                  </a:lnTo>
                  <a:lnTo>
                    <a:pt x="0" y="311380"/>
                  </a:lnTo>
                  <a:close/>
                </a:path>
              </a:pathLst>
            </a:custGeom>
            <a:solidFill>
              <a:srgbClr val="004A98"/>
            </a:solidFill>
          </p:spPr>
        </p:sp>
      </p:grpSp>
      <p:sp>
        <p:nvSpPr>
          <p:cNvPr id="4" name="TextBox 4"/>
          <p:cNvSpPr txBox="1"/>
          <p:nvPr/>
        </p:nvSpPr>
        <p:spPr>
          <a:xfrm>
            <a:off x="1019175" y="203345"/>
            <a:ext cx="16230600" cy="929165"/>
          </a:xfrm>
          <a:prstGeom prst="rect">
            <a:avLst/>
          </a:prstGeom>
        </p:spPr>
        <p:txBody>
          <a:bodyPr lIns="0" tIns="0" rIns="0" bIns="0" rtlCol="0" anchor="t">
            <a:spAutoFit/>
          </a:bodyPr>
          <a:lstStyle/>
          <a:p>
            <a:pPr>
              <a:lnSpc>
                <a:spcPts val="7679"/>
              </a:lnSpc>
            </a:pPr>
            <a:r>
              <a:rPr lang="en-US" sz="6399">
                <a:solidFill>
                  <a:srgbClr val="FFFFFF"/>
                </a:solidFill>
                <a:latin typeface="Public Sans Bold"/>
              </a:rPr>
              <a:t>Phương pháp thực nghiệm</a:t>
            </a:r>
          </a:p>
        </p:txBody>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872163"/>
            <a:ext cx="5800626" cy="1790943"/>
          </a:xfrm>
          <a:prstGeom prst="rect">
            <a:avLst/>
          </a:prstGeom>
        </p:spPr>
      </p:pic>
      <p:sp>
        <p:nvSpPr>
          <p:cNvPr id="15" name="TextBox 10">
            <a:extLst>
              <a:ext uri="{FF2B5EF4-FFF2-40B4-BE49-F238E27FC236}">
                <a16:creationId xmlns:a16="http://schemas.microsoft.com/office/drawing/2014/main" id="{2BD22621-4871-4E71-B248-BF25A88AF038}"/>
              </a:ext>
            </a:extLst>
          </p:cNvPr>
          <p:cNvSpPr txBox="1"/>
          <p:nvPr/>
        </p:nvSpPr>
        <p:spPr>
          <a:xfrm>
            <a:off x="1015646" y="1303064"/>
            <a:ext cx="8496278" cy="455766"/>
          </a:xfrm>
          <a:prstGeom prst="rect">
            <a:avLst/>
          </a:prstGeom>
        </p:spPr>
        <p:txBody>
          <a:bodyPr wrap="square" lIns="0" tIns="0" rIns="0" bIns="0" rtlCol="0" anchor="t">
            <a:spAutoFit/>
          </a:bodyPr>
          <a:lstStyle/>
          <a:p>
            <a:pPr marL="0" lvl="0" indent="0" algn="l">
              <a:lnSpc>
                <a:spcPts val="3509"/>
              </a:lnSpc>
              <a:spcBef>
                <a:spcPct val="0"/>
              </a:spcBef>
            </a:pPr>
            <a:r>
              <a:rPr lang="en-US" sz="3600">
                <a:solidFill>
                  <a:schemeClr val="bg1"/>
                </a:solidFill>
                <a:latin typeface="Open Sans Bold"/>
              </a:rPr>
              <a:t>Huấn luyện model phân loại SVM</a:t>
            </a:r>
          </a:p>
        </p:txBody>
      </p:sp>
      <p:sp>
        <p:nvSpPr>
          <p:cNvPr id="18" name="Hộp Văn bản 17">
            <a:extLst>
              <a:ext uri="{FF2B5EF4-FFF2-40B4-BE49-F238E27FC236}">
                <a16:creationId xmlns:a16="http://schemas.microsoft.com/office/drawing/2014/main" id="{28A58C64-4947-44A2-92F0-2AAB6F194E2E}"/>
              </a:ext>
            </a:extLst>
          </p:cNvPr>
          <p:cNvSpPr txBox="1"/>
          <p:nvPr/>
        </p:nvSpPr>
        <p:spPr>
          <a:xfrm>
            <a:off x="2201779" y="7260675"/>
            <a:ext cx="13884441" cy="2308324"/>
          </a:xfrm>
          <a:prstGeom prst="rect">
            <a:avLst/>
          </a:prstGeom>
          <a:noFill/>
        </p:spPr>
        <p:txBody>
          <a:bodyPr wrap="square">
            <a:spAutoFit/>
          </a:bodyPr>
          <a:lstStyle/>
          <a:p>
            <a:pPr marL="571500" indent="-571500" algn="l">
              <a:buFont typeface="Arial" panose="020B0604020202020204" pitchFamily="34" charset="0"/>
              <a:buChar char="•"/>
            </a:pPr>
            <a:r>
              <a:rPr lang="vi-VN" sz="3600" b="0" i="0" dirty="0">
                <a:solidFill>
                  <a:srgbClr val="001A33"/>
                </a:solidFill>
                <a:effectLst/>
                <a:latin typeface="Open Sans Bold" panose="020B0806030504020204" pitchFamily="34" charset="0"/>
                <a:ea typeface="Open Sans Bold" panose="020B0806030504020204" pitchFamily="34" charset="0"/>
                <a:cs typeface="Open Sans Bold" panose="020B0806030504020204" pitchFamily="34" charset="0"/>
              </a:rPr>
              <a:t>Xây dựng mô hình phân loại SVM </a:t>
            </a:r>
          </a:p>
          <a:p>
            <a:pPr marL="571500" indent="-571500" algn="l">
              <a:buFont typeface="Arial" panose="020B0604020202020204" pitchFamily="34" charset="0"/>
              <a:buChar char="•"/>
            </a:pPr>
            <a:r>
              <a:rPr lang="vi-VN" sz="3600" b="0" i="0" dirty="0">
                <a:solidFill>
                  <a:srgbClr val="001A33"/>
                </a:solidFill>
                <a:effectLst/>
                <a:latin typeface="Open Sans Bold" panose="020B0806030504020204" pitchFamily="34" charset="0"/>
                <a:ea typeface="Open Sans Bold" panose="020B0806030504020204" pitchFamily="34" charset="0"/>
                <a:cs typeface="Open Sans Bold" panose="020B0806030504020204" pitchFamily="34" charset="0"/>
              </a:rPr>
              <a:t>Sử dụng </a:t>
            </a:r>
            <a:r>
              <a:rPr lang="vi-VN" sz="3600" b="0" i="0">
                <a:solidFill>
                  <a:srgbClr val="001A33"/>
                </a:solidFill>
                <a:effectLst/>
                <a:latin typeface="Open Sans Bold" panose="020B0806030504020204" pitchFamily="34" charset="0"/>
                <a:ea typeface="Open Sans Bold" panose="020B0806030504020204" pitchFamily="34" charset="0"/>
                <a:cs typeface="Open Sans Bold" panose="020B0806030504020204" pitchFamily="34" charset="0"/>
              </a:rPr>
              <a:t>kernel RBF, </a:t>
            </a:r>
            <a:r>
              <a:rPr lang="vi-VN" sz="3600" b="0" i="0" dirty="0">
                <a:solidFill>
                  <a:srgbClr val="001A33"/>
                </a:solidFill>
                <a:effectLst/>
                <a:latin typeface="Open Sans Bold" panose="020B0806030504020204" pitchFamily="34" charset="0"/>
                <a:ea typeface="Open Sans Bold" panose="020B0806030504020204" pitchFamily="34" charset="0"/>
                <a:cs typeface="Open Sans Bold" panose="020B0806030504020204" pitchFamily="34" charset="0"/>
              </a:rPr>
              <a:t>hệ số C = 100 và Gamma = 0.01, tập dữ liệu được chia làm 2 phần, 80% dùng cho huấn luyện và 20% dùng để </a:t>
            </a:r>
            <a:r>
              <a:rPr lang="vi-VN" sz="3600" b="0" i="0">
                <a:solidFill>
                  <a:srgbClr val="001A33"/>
                </a:solidFill>
                <a:effectLst/>
                <a:latin typeface="Open Sans Bold" panose="020B0806030504020204" pitchFamily="34" charset="0"/>
                <a:ea typeface="Open Sans Bold" panose="020B0806030504020204" pitchFamily="34" charset="0"/>
                <a:cs typeface="Open Sans Bold" panose="020B0806030504020204" pitchFamily="34" charset="0"/>
              </a:rPr>
              <a:t>kiểm thử.</a:t>
            </a:r>
            <a:endParaRPr lang="vi-VN" sz="3600" b="0" i="0" dirty="0">
              <a:solidFill>
                <a:srgbClr val="001A33"/>
              </a:solidFill>
              <a:effectLst/>
              <a:latin typeface="Open Sans Bold" panose="020B0806030504020204" pitchFamily="34" charset="0"/>
              <a:ea typeface="Open Sans Bold" panose="020B0806030504020204" pitchFamily="34" charset="0"/>
              <a:cs typeface="Open Sans Bold" panose="020B0806030504020204" pitchFamily="34" charset="0"/>
            </a:endParaRPr>
          </a:p>
        </p:txBody>
      </p:sp>
      <p:grpSp>
        <p:nvGrpSpPr>
          <p:cNvPr id="8" name="Group 4">
            <a:extLst>
              <a:ext uri="{FF2B5EF4-FFF2-40B4-BE49-F238E27FC236}">
                <a16:creationId xmlns:a16="http://schemas.microsoft.com/office/drawing/2014/main" id="{F3BC4FE3-6885-423E-B819-DC1CF752A68F}"/>
              </a:ext>
            </a:extLst>
          </p:cNvPr>
          <p:cNvGrpSpPr/>
          <p:nvPr/>
        </p:nvGrpSpPr>
        <p:grpSpPr>
          <a:xfrm>
            <a:off x="6816272" y="-1530246"/>
            <a:ext cx="12202208" cy="8169007"/>
            <a:chOff x="0" y="0"/>
            <a:chExt cx="16269610" cy="10892009"/>
          </a:xfrm>
        </p:grpSpPr>
        <p:pic>
          <p:nvPicPr>
            <p:cNvPr id="9" name="Picture 5">
              <a:extLst>
                <a:ext uri="{FF2B5EF4-FFF2-40B4-BE49-F238E27FC236}">
                  <a16:creationId xmlns:a16="http://schemas.microsoft.com/office/drawing/2014/main" id="{DE0CDCC0-66C8-434A-910E-6E4F356ACD8D}"/>
                </a:ext>
              </a:extLst>
            </p:cNvPr>
            <p:cNvPicPr>
              <a:picLocks noChangeAspect="1"/>
            </p:cNvPicPr>
            <p:nvPr/>
          </p:nvPicPr>
          <p:blipFill>
            <a:blip r:embed="rId4">
              <a:alphaModFix amt="14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6269610" cy="10778617"/>
            </a:xfrm>
            <a:prstGeom prst="rect">
              <a:avLst/>
            </a:prstGeom>
          </p:spPr>
        </p:pic>
        <p:pic>
          <p:nvPicPr>
            <p:cNvPr id="10" name="Picture 6">
              <a:extLst>
                <a:ext uri="{FF2B5EF4-FFF2-40B4-BE49-F238E27FC236}">
                  <a16:creationId xmlns:a16="http://schemas.microsoft.com/office/drawing/2014/main" id="{FEA1426C-11B6-4EB8-B64A-EEBB73DEE720}"/>
                </a:ext>
              </a:extLst>
            </p:cNvPr>
            <p:cNvPicPr>
              <a:picLocks noChangeAspect="1"/>
            </p:cNvPicPr>
            <p:nvPr/>
          </p:nvPicPr>
          <p:blipFill>
            <a:blip r:embed="rId4">
              <a:alphaModFix amt="14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42892" y="2009289"/>
              <a:ext cx="13407879" cy="8882720"/>
            </a:xfrm>
            <a:prstGeom prst="rect">
              <a:avLst/>
            </a:prstGeom>
          </p:spPr>
        </p:pic>
      </p:grpSp>
      <p:pic>
        <p:nvPicPr>
          <p:cNvPr id="1028" name="Picture 4" descr="Thuật toán Support Vector Machine – SVM – COMPUTER SCIENCE">
            <a:extLst>
              <a:ext uri="{FF2B5EF4-FFF2-40B4-BE49-F238E27FC236}">
                <a16:creationId xmlns:a16="http://schemas.microsoft.com/office/drawing/2014/main" id="{47A19B92-F004-4B90-9446-8673A9C151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4484" y="3026325"/>
            <a:ext cx="8321842" cy="3805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690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80158" y="-41618"/>
            <a:ext cx="7463282" cy="10287000"/>
            <a:chOff x="0" y="0"/>
            <a:chExt cx="2769196" cy="3479800"/>
          </a:xfrm>
        </p:grpSpPr>
        <p:sp>
          <p:nvSpPr>
            <p:cNvPr id="3" name="Freeform 3"/>
            <p:cNvSpPr/>
            <p:nvPr/>
          </p:nvSpPr>
          <p:spPr>
            <a:xfrm>
              <a:off x="0" y="0"/>
              <a:ext cx="2769196" cy="3479800"/>
            </a:xfrm>
            <a:custGeom>
              <a:avLst/>
              <a:gdLst/>
              <a:ahLst/>
              <a:cxnLst/>
              <a:rect l="l" t="t" r="r" b="b"/>
              <a:pathLst>
                <a:path w="2769196" h="3479800">
                  <a:moveTo>
                    <a:pt x="0" y="0"/>
                  </a:moveTo>
                  <a:lnTo>
                    <a:pt x="2769196" y="0"/>
                  </a:lnTo>
                  <a:lnTo>
                    <a:pt x="2769196" y="3479800"/>
                  </a:lnTo>
                  <a:lnTo>
                    <a:pt x="0" y="3479800"/>
                  </a:lnTo>
                  <a:close/>
                </a:path>
              </a:pathLst>
            </a:custGeom>
            <a:solidFill>
              <a:srgbClr val="004A98"/>
            </a:solidFill>
          </p:spPr>
        </p:sp>
      </p:grpSp>
      <p:grpSp>
        <p:nvGrpSpPr>
          <p:cNvPr id="4" name="Group 4"/>
          <p:cNvGrpSpPr/>
          <p:nvPr/>
        </p:nvGrpSpPr>
        <p:grpSpPr>
          <a:xfrm>
            <a:off x="9649964" y="-980742"/>
            <a:ext cx="12202208" cy="8169007"/>
            <a:chOff x="0" y="0"/>
            <a:chExt cx="16269610" cy="10892009"/>
          </a:xfrm>
        </p:grpSpPr>
        <p:pic>
          <p:nvPicPr>
            <p:cNvPr id="5" name="Picture 5"/>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6269610" cy="10778617"/>
            </a:xfrm>
            <a:prstGeom prst="rect">
              <a:avLst/>
            </a:prstGeom>
          </p:spPr>
        </p:pic>
        <p:pic>
          <p:nvPicPr>
            <p:cNvPr id="6" name="Picture 6"/>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42892" y="2009289"/>
              <a:ext cx="13407879" cy="8882720"/>
            </a:xfrm>
            <a:prstGeom prst="rect">
              <a:avLst/>
            </a:prstGeom>
          </p:spPr>
        </p:pic>
      </p:grpSp>
      <p:grpSp>
        <p:nvGrpSpPr>
          <p:cNvPr id="7" name="Group 7"/>
          <p:cNvGrpSpPr/>
          <p:nvPr/>
        </p:nvGrpSpPr>
        <p:grpSpPr>
          <a:xfrm>
            <a:off x="13780158" y="7183238"/>
            <a:ext cx="10055910" cy="3103762"/>
            <a:chOff x="0" y="0"/>
            <a:chExt cx="1362556" cy="396348"/>
          </a:xfrm>
        </p:grpSpPr>
        <p:sp>
          <p:nvSpPr>
            <p:cNvPr id="8" name="Freeform 8"/>
            <p:cNvSpPr/>
            <p:nvPr/>
          </p:nvSpPr>
          <p:spPr>
            <a:xfrm>
              <a:off x="0" y="0"/>
              <a:ext cx="1362556" cy="396348"/>
            </a:xfrm>
            <a:custGeom>
              <a:avLst/>
              <a:gdLst/>
              <a:ahLst/>
              <a:cxnLst/>
              <a:rect l="l" t="t" r="r" b="b"/>
              <a:pathLst>
                <a:path w="1362556" h="396348">
                  <a:moveTo>
                    <a:pt x="0" y="0"/>
                  </a:moveTo>
                  <a:lnTo>
                    <a:pt x="1362556" y="0"/>
                  </a:lnTo>
                  <a:lnTo>
                    <a:pt x="1362556" y="396348"/>
                  </a:lnTo>
                  <a:lnTo>
                    <a:pt x="0" y="396348"/>
                  </a:lnTo>
                  <a:close/>
                </a:path>
              </a:pathLst>
            </a:custGeom>
            <a:solidFill>
              <a:srgbClr val="011C50"/>
            </a:solidFill>
          </p:spPr>
        </p:sp>
      </p:grpSp>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032217" y="-16534"/>
            <a:ext cx="5800626" cy="1790943"/>
          </a:xfrm>
          <a:prstGeom prst="rect">
            <a:avLst/>
          </a:prstGeom>
        </p:spPr>
      </p:pic>
      <p:sp>
        <p:nvSpPr>
          <p:cNvPr id="13" name="TextBox 13"/>
          <p:cNvSpPr txBox="1"/>
          <p:nvPr/>
        </p:nvSpPr>
        <p:spPr>
          <a:xfrm>
            <a:off x="154679" y="349741"/>
            <a:ext cx="10670039" cy="929165"/>
          </a:xfrm>
          <a:prstGeom prst="rect">
            <a:avLst/>
          </a:prstGeom>
        </p:spPr>
        <p:txBody>
          <a:bodyPr wrap="square" lIns="0" tIns="0" rIns="0" bIns="0" rtlCol="0" anchor="t">
            <a:spAutoFit/>
          </a:bodyPr>
          <a:lstStyle/>
          <a:p>
            <a:pPr>
              <a:lnSpc>
                <a:spcPts val="7679"/>
              </a:lnSpc>
            </a:pPr>
            <a:r>
              <a:rPr lang="en-US" sz="6399">
                <a:solidFill>
                  <a:srgbClr val="011C50"/>
                </a:solidFill>
                <a:latin typeface="Public Sans Bold"/>
              </a:rPr>
              <a:t>Kết quả thực nghiệm</a:t>
            </a:r>
          </a:p>
        </p:txBody>
      </p:sp>
      <p:graphicFrame>
        <p:nvGraphicFramePr>
          <p:cNvPr id="10" name="Bảng 9">
            <a:extLst>
              <a:ext uri="{FF2B5EF4-FFF2-40B4-BE49-F238E27FC236}">
                <a16:creationId xmlns:a16="http://schemas.microsoft.com/office/drawing/2014/main" id="{8819AB36-445B-49DA-B0CB-78B62A0EAF0B}"/>
              </a:ext>
            </a:extLst>
          </p:cNvPr>
          <p:cNvGraphicFramePr>
            <a:graphicFrameLocks noGrp="1"/>
          </p:cNvGraphicFramePr>
          <p:nvPr>
            <p:extLst>
              <p:ext uri="{D42A27DB-BD31-4B8C-83A1-F6EECF244321}">
                <p14:modId xmlns:p14="http://schemas.microsoft.com/office/powerpoint/2010/main" val="1100879778"/>
              </p:ext>
            </p:extLst>
          </p:nvPr>
        </p:nvGraphicFramePr>
        <p:xfrm>
          <a:off x="385011" y="2448526"/>
          <a:ext cx="13179375" cy="6960168"/>
        </p:xfrm>
        <a:graphic>
          <a:graphicData uri="http://schemas.openxmlformats.org/drawingml/2006/table">
            <a:tbl>
              <a:tblPr firstRow="1" firstCol="1" bandRow="1">
                <a:tableStyleId>{5C22544A-7EE6-4342-B048-85BDC9FD1C3A}</a:tableStyleId>
              </a:tblPr>
              <a:tblGrid>
                <a:gridCol w="2367109">
                  <a:extLst>
                    <a:ext uri="{9D8B030D-6E8A-4147-A177-3AD203B41FA5}">
                      <a16:colId xmlns:a16="http://schemas.microsoft.com/office/drawing/2014/main" val="1048488470"/>
                    </a:ext>
                  </a:extLst>
                </a:gridCol>
                <a:gridCol w="1479444">
                  <a:extLst>
                    <a:ext uri="{9D8B030D-6E8A-4147-A177-3AD203B41FA5}">
                      <a16:colId xmlns:a16="http://schemas.microsoft.com/office/drawing/2014/main" val="3039416346"/>
                    </a:ext>
                  </a:extLst>
                </a:gridCol>
                <a:gridCol w="1479444">
                  <a:extLst>
                    <a:ext uri="{9D8B030D-6E8A-4147-A177-3AD203B41FA5}">
                      <a16:colId xmlns:a16="http://schemas.microsoft.com/office/drawing/2014/main" val="504998263"/>
                    </a:ext>
                  </a:extLst>
                </a:gridCol>
                <a:gridCol w="1479444">
                  <a:extLst>
                    <a:ext uri="{9D8B030D-6E8A-4147-A177-3AD203B41FA5}">
                      <a16:colId xmlns:a16="http://schemas.microsoft.com/office/drawing/2014/main" val="3679528582"/>
                    </a:ext>
                  </a:extLst>
                </a:gridCol>
                <a:gridCol w="2219165">
                  <a:extLst>
                    <a:ext uri="{9D8B030D-6E8A-4147-A177-3AD203B41FA5}">
                      <a16:colId xmlns:a16="http://schemas.microsoft.com/office/drawing/2014/main" val="1465671637"/>
                    </a:ext>
                  </a:extLst>
                </a:gridCol>
                <a:gridCol w="1972590">
                  <a:extLst>
                    <a:ext uri="{9D8B030D-6E8A-4147-A177-3AD203B41FA5}">
                      <a16:colId xmlns:a16="http://schemas.microsoft.com/office/drawing/2014/main" val="3114592510"/>
                    </a:ext>
                  </a:extLst>
                </a:gridCol>
                <a:gridCol w="2182179">
                  <a:extLst>
                    <a:ext uri="{9D8B030D-6E8A-4147-A177-3AD203B41FA5}">
                      <a16:colId xmlns:a16="http://schemas.microsoft.com/office/drawing/2014/main" val="2708204183"/>
                    </a:ext>
                  </a:extLst>
                </a:gridCol>
              </a:tblGrid>
              <a:tr h="3272292">
                <a:tc>
                  <a:txBody>
                    <a:bodyPr/>
                    <a:lstStyle/>
                    <a:p>
                      <a:pPr indent="457200" algn="l">
                        <a:lnSpc>
                          <a:spcPct val="150000"/>
                        </a:lnSpc>
                        <a:spcBef>
                          <a:spcPts val="600"/>
                        </a:spcBef>
                        <a:spcAft>
                          <a:spcPts val="600"/>
                        </a:spcAft>
                      </a:pPr>
                      <a:r>
                        <a:rPr lang="en-US" sz="2400">
                          <a:effectLst/>
                          <a:latin typeface="Open Sans" panose="020B0606030504020204" pitchFamily="34" charset="0"/>
                          <a:ea typeface="Open Sans" panose="020B0606030504020204" pitchFamily="34" charset="0"/>
                          <a:cs typeface="Open Sans" panose="020B0606030504020204" pitchFamily="34" charset="0"/>
                        </a:rPr>
                        <a:t>Tập ảnh </a:t>
                      </a:r>
                      <a:endParaRPr lang="vi-VN" sz="24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ctr">
                        <a:lnSpc>
                          <a:spcPct val="150000"/>
                        </a:lnSpc>
                        <a:spcBef>
                          <a:spcPts val="600"/>
                        </a:spcBef>
                        <a:spcAft>
                          <a:spcPts val="600"/>
                        </a:spcAft>
                      </a:pPr>
                      <a:r>
                        <a:rPr lang="en-US" sz="2800">
                          <a:latin typeface="Open Sans" panose="020B0606030504020204" pitchFamily="34" charset="0"/>
                          <a:ea typeface="Open Sans" panose="020B0606030504020204" pitchFamily="34" charset="0"/>
                          <a:cs typeface="Open Sans" panose="020B0606030504020204" pitchFamily="34" charset="0"/>
                        </a:rPr>
                        <a:t>Tổng số ảnh</a:t>
                      </a:r>
                      <a:endParaRPr lang="vi-VN" sz="2800">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ctr">
                        <a:lnSpc>
                          <a:spcPct val="150000"/>
                        </a:lnSpc>
                        <a:spcBef>
                          <a:spcPts val="600"/>
                        </a:spcBef>
                        <a:spcAft>
                          <a:spcPts val="600"/>
                        </a:spcAft>
                      </a:pPr>
                      <a:r>
                        <a:rPr lang="en-US" sz="2800">
                          <a:latin typeface="Open Sans" panose="020B0606030504020204" pitchFamily="34" charset="0"/>
                          <a:ea typeface="Open Sans" panose="020B0606030504020204" pitchFamily="34" charset="0"/>
                          <a:cs typeface="Open Sans" panose="020B0606030504020204" pitchFamily="34" charset="0"/>
                        </a:rPr>
                        <a:t>Số ảnh huấn luyện</a:t>
                      </a:r>
                      <a:endParaRPr lang="vi-VN" sz="2800">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ctr">
                        <a:lnSpc>
                          <a:spcPct val="150000"/>
                        </a:lnSpc>
                        <a:spcBef>
                          <a:spcPts val="600"/>
                        </a:spcBef>
                        <a:spcAft>
                          <a:spcPts val="600"/>
                        </a:spcAft>
                      </a:pPr>
                      <a:r>
                        <a:rPr lang="en-US" sz="2800">
                          <a:latin typeface="Open Sans" panose="020B0606030504020204" pitchFamily="34" charset="0"/>
                          <a:ea typeface="Open Sans" panose="020B0606030504020204" pitchFamily="34" charset="0"/>
                          <a:cs typeface="Open Sans" panose="020B0606030504020204" pitchFamily="34" charset="0"/>
                        </a:rPr>
                        <a:t>Số ảnh kiểm thử</a:t>
                      </a:r>
                      <a:endParaRPr lang="vi-VN" sz="2800">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ctr">
                        <a:lnSpc>
                          <a:spcPct val="150000"/>
                        </a:lnSpc>
                        <a:spcBef>
                          <a:spcPts val="600"/>
                        </a:spcBef>
                        <a:spcAft>
                          <a:spcPts val="600"/>
                        </a:spcAft>
                      </a:pPr>
                      <a:r>
                        <a:rPr lang="en-US" sz="2800">
                          <a:latin typeface="Open Sans" panose="020B0606030504020204" pitchFamily="34" charset="0"/>
                          <a:ea typeface="Open Sans" panose="020B0606030504020204" pitchFamily="34" charset="0"/>
                          <a:cs typeface="Open Sans" panose="020B0606030504020204" pitchFamily="34" charset="0"/>
                        </a:rPr>
                        <a:t>Độ chính xác trung bình (precision)</a:t>
                      </a:r>
                      <a:endParaRPr lang="vi-VN" sz="2800">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ctr">
                        <a:lnSpc>
                          <a:spcPct val="150000"/>
                        </a:lnSpc>
                        <a:spcBef>
                          <a:spcPts val="600"/>
                        </a:spcBef>
                        <a:spcAft>
                          <a:spcPts val="600"/>
                        </a:spcAft>
                      </a:pPr>
                      <a:r>
                        <a:rPr lang="en-US" sz="2800">
                          <a:latin typeface="Open Sans" panose="020B0606030504020204" pitchFamily="34" charset="0"/>
                          <a:ea typeface="Open Sans" panose="020B0606030504020204" pitchFamily="34" charset="0"/>
                          <a:cs typeface="Open Sans" panose="020B0606030504020204" pitchFamily="34" charset="0"/>
                        </a:rPr>
                        <a:t>Độ phủ trung bình(recall)</a:t>
                      </a:r>
                      <a:endParaRPr lang="vi-VN" sz="2800">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ctr">
                        <a:lnSpc>
                          <a:spcPct val="150000"/>
                        </a:lnSpc>
                        <a:spcBef>
                          <a:spcPts val="600"/>
                        </a:spcBef>
                        <a:spcAft>
                          <a:spcPts val="600"/>
                        </a:spcAft>
                      </a:pPr>
                      <a:r>
                        <a:rPr lang="en-US" sz="2800">
                          <a:latin typeface="Open Sans" panose="020B0606030504020204" pitchFamily="34" charset="0"/>
                          <a:ea typeface="Open Sans" panose="020B0606030504020204" pitchFamily="34" charset="0"/>
                          <a:cs typeface="Open Sans" panose="020B0606030504020204" pitchFamily="34" charset="0"/>
                        </a:rPr>
                        <a:t>Độ trung hoà trung bình (f1-score)</a:t>
                      </a:r>
                      <a:endParaRPr lang="vi-VN" sz="2800">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extLst>
                  <a:ext uri="{0D108BD9-81ED-4DB2-BD59-A6C34878D82A}">
                    <a16:rowId xmlns:a16="http://schemas.microsoft.com/office/drawing/2014/main" val="1831508429"/>
                  </a:ext>
                </a:extLst>
              </a:tr>
              <a:tr h="1229292">
                <a:tc>
                  <a:txBody>
                    <a:bodyPr/>
                    <a:lstStyle/>
                    <a:p>
                      <a:pPr indent="457200" algn="l">
                        <a:lnSpc>
                          <a:spcPct val="150000"/>
                        </a:lnSpc>
                        <a:spcBef>
                          <a:spcPts val="600"/>
                        </a:spcBef>
                        <a:spcAft>
                          <a:spcPts val="600"/>
                        </a:spcAft>
                      </a:pPr>
                      <a:r>
                        <a:rPr lang="en-US" sz="2400">
                          <a:effectLst/>
                          <a:latin typeface="Open Sans" panose="020B0606030504020204" pitchFamily="34" charset="0"/>
                          <a:ea typeface="Open Sans" panose="020B0606030504020204" pitchFamily="34" charset="0"/>
                          <a:cs typeface="Open Sans" panose="020B0606030504020204" pitchFamily="34" charset="0"/>
                        </a:rPr>
                        <a:t>YaleFace</a:t>
                      </a:r>
                      <a:endParaRPr lang="vi-VN" sz="24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l">
                        <a:lnSpc>
                          <a:spcPct val="150000"/>
                        </a:lnSpc>
                        <a:spcBef>
                          <a:spcPts val="600"/>
                        </a:spcBef>
                        <a:spcAft>
                          <a:spcPts val="600"/>
                        </a:spcAft>
                      </a:pPr>
                      <a:r>
                        <a:rPr lang="en-US" sz="2400" b="1">
                          <a:effectLst/>
                          <a:latin typeface="Open Sans" panose="020B0606030504020204" pitchFamily="34" charset="0"/>
                          <a:ea typeface="Open Sans" panose="020B0606030504020204" pitchFamily="34" charset="0"/>
                          <a:cs typeface="Open Sans" panose="020B0606030504020204" pitchFamily="34" charset="0"/>
                        </a:rPr>
                        <a:t>165</a:t>
                      </a:r>
                      <a:endParaRPr lang="vi-VN" sz="24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l">
                        <a:lnSpc>
                          <a:spcPct val="150000"/>
                        </a:lnSpc>
                        <a:spcBef>
                          <a:spcPts val="600"/>
                        </a:spcBef>
                        <a:spcAft>
                          <a:spcPts val="600"/>
                        </a:spcAft>
                      </a:pPr>
                      <a:r>
                        <a:rPr lang="en-US" sz="2400" b="1">
                          <a:effectLst/>
                          <a:latin typeface="Open Sans" panose="020B0606030504020204" pitchFamily="34" charset="0"/>
                          <a:ea typeface="Open Sans" panose="020B0606030504020204" pitchFamily="34" charset="0"/>
                          <a:cs typeface="Open Sans" panose="020B0606030504020204" pitchFamily="34" charset="0"/>
                        </a:rPr>
                        <a:t>132</a:t>
                      </a:r>
                      <a:endParaRPr lang="vi-VN" sz="24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l">
                        <a:lnSpc>
                          <a:spcPct val="150000"/>
                        </a:lnSpc>
                        <a:spcBef>
                          <a:spcPts val="600"/>
                        </a:spcBef>
                        <a:spcAft>
                          <a:spcPts val="600"/>
                        </a:spcAft>
                      </a:pPr>
                      <a:r>
                        <a:rPr lang="en-US" sz="2400" b="1">
                          <a:effectLst/>
                          <a:latin typeface="Open Sans" panose="020B0606030504020204" pitchFamily="34" charset="0"/>
                          <a:ea typeface="Open Sans" panose="020B0606030504020204" pitchFamily="34" charset="0"/>
                          <a:cs typeface="Open Sans" panose="020B0606030504020204" pitchFamily="34" charset="0"/>
                        </a:rPr>
                        <a:t>33</a:t>
                      </a:r>
                      <a:endParaRPr lang="vi-VN" sz="24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l">
                        <a:lnSpc>
                          <a:spcPct val="150000"/>
                        </a:lnSpc>
                        <a:spcBef>
                          <a:spcPts val="600"/>
                        </a:spcBef>
                        <a:spcAft>
                          <a:spcPts val="600"/>
                        </a:spcAft>
                      </a:pPr>
                      <a:r>
                        <a:rPr lang="en-US" sz="2400" b="1">
                          <a:effectLst/>
                          <a:latin typeface="Open Sans" panose="020B0606030504020204" pitchFamily="34" charset="0"/>
                          <a:ea typeface="Open Sans" panose="020B0606030504020204" pitchFamily="34" charset="0"/>
                          <a:cs typeface="Open Sans" panose="020B0606030504020204" pitchFamily="34" charset="0"/>
                        </a:rPr>
                        <a:t>98,46%</a:t>
                      </a:r>
                      <a:endParaRPr lang="vi-VN" sz="24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l">
                        <a:lnSpc>
                          <a:spcPct val="150000"/>
                        </a:lnSpc>
                        <a:spcBef>
                          <a:spcPts val="600"/>
                        </a:spcBef>
                        <a:spcAft>
                          <a:spcPts val="600"/>
                        </a:spcAft>
                      </a:pPr>
                      <a:r>
                        <a:rPr lang="en-US" sz="2400" b="1">
                          <a:effectLst/>
                          <a:latin typeface="Open Sans" panose="020B0606030504020204" pitchFamily="34" charset="0"/>
                          <a:ea typeface="Open Sans" panose="020B0606030504020204" pitchFamily="34" charset="0"/>
                          <a:cs typeface="Open Sans" panose="020B0606030504020204" pitchFamily="34" charset="0"/>
                        </a:rPr>
                        <a:t>98,46%</a:t>
                      </a:r>
                      <a:endParaRPr lang="vi-VN" sz="24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l">
                        <a:lnSpc>
                          <a:spcPct val="150000"/>
                        </a:lnSpc>
                        <a:spcBef>
                          <a:spcPts val="600"/>
                        </a:spcBef>
                        <a:spcAft>
                          <a:spcPts val="600"/>
                        </a:spcAft>
                      </a:pPr>
                      <a:r>
                        <a:rPr lang="en-US" sz="2400" b="1">
                          <a:effectLst/>
                          <a:latin typeface="Open Sans" panose="020B0606030504020204" pitchFamily="34" charset="0"/>
                          <a:ea typeface="Open Sans" panose="020B0606030504020204" pitchFamily="34" charset="0"/>
                          <a:cs typeface="Open Sans" panose="020B0606030504020204" pitchFamily="34" charset="0"/>
                        </a:rPr>
                        <a:t>98,29%</a:t>
                      </a:r>
                      <a:endParaRPr lang="vi-VN" sz="24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extLst>
                  <a:ext uri="{0D108BD9-81ED-4DB2-BD59-A6C34878D82A}">
                    <a16:rowId xmlns:a16="http://schemas.microsoft.com/office/drawing/2014/main" val="3684694624"/>
                  </a:ext>
                </a:extLst>
              </a:tr>
              <a:tr h="1229292">
                <a:tc>
                  <a:txBody>
                    <a:bodyPr/>
                    <a:lstStyle/>
                    <a:p>
                      <a:pPr indent="457200" algn="l">
                        <a:lnSpc>
                          <a:spcPct val="150000"/>
                        </a:lnSpc>
                        <a:spcBef>
                          <a:spcPts val="600"/>
                        </a:spcBef>
                        <a:spcAft>
                          <a:spcPts val="600"/>
                        </a:spcAft>
                      </a:pPr>
                      <a:r>
                        <a:rPr lang="en-US" sz="2400">
                          <a:effectLst/>
                          <a:latin typeface="Open Sans" panose="020B0606030504020204" pitchFamily="34" charset="0"/>
                          <a:ea typeface="Open Sans" panose="020B0606030504020204" pitchFamily="34" charset="0"/>
                          <a:cs typeface="Open Sans" panose="020B0606030504020204" pitchFamily="34" charset="0"/>
                        </a:rPr>
                        <a:t>YaleFaceB</a:t>
                      </a:r>
                      <a:endParaRPr lang="vi-VN" sz="24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l">
                        <a:lnSpc>
                          <a:spcPct val="150000"/>
                        </a:lnSpc>
                        <a:spcBef>
                          <a:spcPts val="600"/>
                        </a:spcBef>
                        <a:spcAft>
                          <a:spcPts val="600"/>
                        </a:spcAft>
                      </a:pPr>
                      <a:r>
                        <a:rPr lang="en-US" sz="2400" b="1">
                          <a:effectLst/>
                          <a:latin typeface="Open Sans" panose="020B0606030504020204" pitchFamily="34" charset="0"/>
                          <a:ea typeface="Open Sans" panose="020B0606030504020204" pitchFamily="34" charset="0"/>
                          <a:cs typeface="Open Sans" panose="020B0606030504020204" pitchFamily="34" charset="0"/>
                        </a:rPr>
                        <a:t>16128</a:t>
                      </a:r>
                      <a:endParaRPr lang="vi-VN" sz="24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l">
                        <a:lnSpc>
                          <a:spcPct val="150000"/>
                        </a:lnSpc>
                        <a:spcBef>
                          <a:spcPts val="600"/>
                        </a:spcBef>
                        <a:spcAft>
                          <a:spcPts val="600"/>
                        </a:spcAft>
                      </a:pPr>
                      <a:r>
                        <a:rPr lang="en-US" sz="2400" b="1">
                          <a:effectLst/>
                          <a:latin typeface="Open Sans" panose="020B0606030504020204" pitchFamily="34" charset="0"/>
                          <a:ea typeface="Open Sans" panose="020B0606030504020204" pitchFamily="34" charset="0"/>
                          <a:cs typeface="Open Sans" panose="020B0606030504020204" pitchFamily="34" charset="0"/>
                        </a:rPr>
                        <a:t>13618</a:t>
                      </a:r>
                      <a:endParaRPr lang="vi-VN" sz="24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l">
                        <a:lnSpc>
                          <a:spcPct val="150000"/>
                        </a:lnSpc>
                        <a:spcBef>
                          <a:spcPts val="600"/>
                        </a:spcBef>
                        <a:spcAft>
                          <a:spcPts val="600"/>
                        </a:spcAft>
                      </a:pPr>
                      <a:r>
                        <a:rPr lang="en-US" sz="2400" b="1">
                          <a:effectLst/>
                          <a:latin typeface="Open Sans" panose="020B0606030504020204" pitchFamily="34" charset="0"/>
                          <a:ea typeface="Open Sans" panose="020B0606030504020204" pitchFamily="34" charset="0"/>
                          <a:cs typeface="Open Sans" panose="020B0606030504020204" pitchFamily="34" charset="0"/>
                        </a:rPr>
                        <a:t>2510</a:t>
                      </a:r>
                      <a:endParaRPr lang="vi-VN" sz="24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l">
                        <a:lnSpc>
                          <a:spcPct val="150000"/>
                        </a:lnSpc>
                        <a:spcBef>
                          <a:spcPts val="600"/>
                        </a:spcBef>
                        <a:spcAft>
                          <a:spcPts val="600"/>
                        </a:spcAft>
                      </a:pPr>
                      <a:r>
                        <a:rPr lang="en-US" sz="2400" b="1">
                          <a:effectLst/>
                          <a:latin typeface="Open Sans" panose="020B0606030504020204" pitchFamily="34" charset="0"/>
                          <a:ea typeface="Open Sans" panose="020B0606030504020204" pitchFamily="34" charset="0"/>
                          <a:cs typeface="Open Sans" panose="020B0606030504020204" pitchFamily="34" charset="0"/>
                        </a:rPr>
                        <a:t>98,44%</a:t>
                      </a:r>
                      <a:endParaRPr lang="vi-VN" sz="24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l">
                        <a:lnSpc>
                          <a:spcPct val="150000"/>
                        </a:lnSpc>
                        <a:spcBef>
                          <a:spcPts val="600"/>
                        </a:spcBef>
                        <a:spcAft>
                          <a:spcPts val="600"/>
                        </a:spcAft>
                      </a:pPr>
                      <a:r>
                        <a:rPr lang="en-US" sz="2400" b="1">
                          <a:effectLst/>
                          <a:latin typeface="Open Sans" panose="020B0606030504020204" pitchFamily="34" charset="0"/>
                          <a:ea typeface="Open Sans" panose="020B0606030504020204" pitchFamily="34" charset="0"/>
                          <a:cs typeface="Open Sans" panose="020B0606030504020204" pitchFamily="34" charset="0"/>
                        </a:rPr>
                        <a:t>98,46%</a:t>
                      </a:r>
                      <a:endParaRPr lang="vi-VN" sz="24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l">
                        <a:lnSpc>
                          <a:spcPct val="150000"/>
                        </a:lnSpc>
                        <a:spcBef>
                          <a:spcPts val="600"/>
                        </a:spcBef>
                        <a:spcAft>
                          <a:spcPts val="600"/>
                        </a:spcAft>
                      </a:pPr>
                      <a:r>
                        <a:rPr lang="en-US" sz="2400" b="1">
                          <a:effectLst/>
                          <a:latin typeface="Open Sans" panose="020B0606030504020204" pitchFamily="34" charset="0"/>
                          <a:ea typeface="Open Sans" panose="020B0606030504020204" pitchFamily="34" charset="0"/>
                          <a:cs typeface="Open Sans" panose="020B0606030504020204" pitchFamily="34" charset="0"/>
                        </a:rPr>
                        <a:t>98,44%</a:t>
                      </a:r>
                      <a:endParaRPr lang="vi-VN" sz="24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extLst>
                  <a:ext uri="{0D108BD9-81ED-4DB2-BD59-A6C34878D82A}">
                    <a16:rowId xmlns:a16="http://schemas.microsoft.com/office/drawing/2014/main" val="513090266"/>
                  </a:ext>
                </a:extLst>
              </a:tr>
              <a:tr h="1229292">
                <a:tc>
                  <a:txBody>
                    <a:bodyPr/>
                    <a:lstStyle/>
                    <a:p>
                      <a:pPr indent="457200" algn="l">
                        <a:lnSpc>
                          <a:spcPct val="150000"/>
                        </a:lnSpc>
                        <a:spcBef>
                          <a:spcPts val="600"/>
                        </a:spcBef>
                        <a:spcAft>
                          <a:spcPts val="600"/>
                        </a:spcAft>
                      </a:pPr>
                      <a:r>
                        <a:rPr lang="en-US" sz="2400">
                          <a:effectLst/>
                          <a:latin typeface="Open Sans" panose="020B0606030504020204" pitchFamily="34" charset="0"/>
                          <a:ea typeface="Open Sans" panose="020B0606030504020204" pitchFamily="34" charset="0"/>
                          <a:cs typeface="Open Sans" panose="020B0606030504020204" pitchFamily="34" charset="0"/>
                        </a:rPr>
                        <a:t>Sinh viên</a:t>
                      </a:r>
                    </a:p>
                    <a:p>
                      <a:pPr indent="457200" algn="l">
                        <a:lnSpc>
                          <a:spcPct val="150000"/>
                        </a:lnSpc>
                        <a:spcBef>
                          <a:spcPts val="600"/>
                        </a:spcBef>
                        <a:spcAft>
                          <a:spcPts val="600"/>
                        </a:spcAft>
                      </a:pPr>
                      <a:r>
                        <a:rPr lang="en-US" sz="2400">
                          <a:effectLst/>
                          <a:latin typeface="Open Sans" panose="020B0606030504020204" pitchFamily="34" charset="0"/>
                          <a:ea typeface="Open Sans" panose="020B0606030504020204" pitchFamily="34" charset="0"/>
                          <a:cs typeface="Open Sans" panose="020B0606030504020204" pitchFamily="34" charset="0"/>
                        </a:rPr>
                        <a:t>HUFI</a:t>
                      </a:r>
                      <a:endParaRPr lang="vi-VN" sz="240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l">
                        <a:lnSpc>
                          <a:spcPct val="150000"/>
                        </a:lnSpc>
                        <a:spcBef>
                          <a:spcPts val="600"/>
                        </a:spcBef>
                        <a:spcAft>
                          <a:spcPts val="600"/>
                        </a:spcAft>
                      </a:pPr>
                      <a:r>
                        <a:rPr lang="en-US" sz="2400" b="1">
                          <a:effectLst/>
                          <a:latin typeface="Open Sans" panose="020B0606030504020204" pitchFamily="34" charset="0"/>
                          <a:ea typeface="Open Sans" panose="020B0606030504020204" pitchFamily="34" charset="0"/>
                          <a:cs typeface="Open Sans" panose="020B0606030504020204" pitchFamily="34" charset="0"/>
                        </a:rPr>
                        <a:t>1040</a:t>
                      </a:r>
                      <a:endParaRPr lang="vi-VN" sz="24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l">
                        <a:lnSpc>
                          <a:spcPct val="150000"/>
                        </a:lnSpc>
                        <a:spcBef>
                          <a:spcPts val="600"/>
                        </a:spcBef>
                        <a:spcAft>
                          <a:spcPts val="600"/>
                        </a:spcAft>
                      </a:pPr>
                      <a:r>
                        <a:rPr lang="en-US" sz="2400" b="1">
                          <a:effectLst/>
                          <a:latin typeface="Open Sans" panose="020B0606030504020204" pitchFamily="34" charset="0"/>
                          <a:ea typeface="Open Sans" panose="020B0606030504020204" pitchFamily="34" charset="0"/>
                          <a:cs typeface="Open Sans" panose="020B0606030504020204" pitchFamily="34" charset="0"/>
                        </a:rPr>
                        <a:t>832</a:t>
                      </a:r>
                      <a:endParaRPr lang="vi-VN" sz="24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l">
                        <a:lnSpc>
                          <a:spcPct val="150000"/>
                        </a:lnSpc>
                        <a:spcBef>
                          <a:spcPts val="600"/>
                        </a:spcBef>
                        <a:spcAft>
                          <a:spcPts val="600"/>
                        </a:spcAft>
                      </a:pPr>
                      <a:r>
                        <a:rPr lang="en-US" sz="2400" b="1">
                          <a:effectLst/>
                          <a:latin typeface="Open Sans" panose="020B0606030504020204" pitchFamily="34" charset="0"/>
                          <a:ea typeface="Open Sans" panose="020B0606030504020204" pitchFamily="34" charset="0"/>
                          <a:cs typeface="Open Sans" panose="020B0606030504020204" pitchFamily="34" charset="0"/>
                        </a:rPr>
                        <a:t>208</a:t>
                      </a:r>
                      <a:endParaRPr lang="vi-VN" sz="24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l">
                        <a:lnSpc>
                          <a:spcPct val="150000"/>
                        </a:lnSpc>
                        <a:spcBef>
                          <a:spcPts val="600"/>
                        </a:spcBef>
                        <a:spcAft>
                          <a:spcPts val="600"/>
                        </a:spcAft>
                      </a:pPr>
                      <a:r>
                        <a:rPr lang="en-US" sz="2400" b="1">
                          <a:effectLst/>
                          <a:latin typeface="Open Sans" panose="020B0606030504020204" pitchFamily="34" charset="0"/>
                          <a:ea typeface="Open Sans" panose="020B0606030504020204" pitchFamily="34" charset="0"/>
                          <a:cs typeface="Open Sans" panose="020B0606030504020204" pitchFamily="34" charset="0"/>
                        </a:rPr>
                        <a:t>86,2%</a:t>
                      </a:r>
                      <a:endParaRPr lang="vi-VN" sz="24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l">
                        <a:lnSpc>
                          <a:spcPct val="150000"/>
                        </a:lnSpc>
                        <a:spcBef>
                          <a:spcPts val="600"/>
                        </a:spcBef>
                        <a:spcAft>
                          <a:spcPts val="600"/>
                        </a:spcAft>
                      </a:pPr>
                      <a:r>
                        <a:rPr lang="en-US" sz="2400" b="1">
                          <a:effectLst/>
                          <a:latin typeface="Open Sans" panose="020B0606030504020204" pitchFamily="34" charset="0"/>
                          <a:ea typeface="Open Sans" panose="020B0606030504020204" pitchFamily="34" charset="0"/>
                          <a:cs typeface="Open Sans" panose="020B0606030504020204" pitchFamily="34" charset="0"/>
                        </a:rPr>
                        <a:t>82,7%</a:t>
                      </a:r>
                      <a:endParaRPr lang="vi-VN" sz="24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l">
                        <a:lnSpc>
                          <a:spcPct val="150000"/>
                        </a:lnSpc>
                        <a:spcBef>
                          <a:spcPts val="600"/>
                        </a:spcBef>
                        <a:spcAft>
                          <a:spcPts val="600"/>
                        </a:spcAft>
                      </a:pPr>
                      <a:r>
                        <a:rPr lang="en-US" sz="2400" b="1">
                          <a:effectLst/>
                          <a:latin typeface="Open Sans" panose="020B0606030504020204" pitchFamily="34" charset="0"/>
                          <a:ea typeface="Open Sans" panose="020B0606030504020204" pitchFamily="34" charset="0"/>
                          <a:cs typeface="Open Sans" panose="020B0606030504020204" pitchFamily="34" charset="0"/>
                        </a:rPr>
                        <a:t>81,8%</a:t>
                      </a:r>
                      <a:endParaRPr lang="vi-VN" sz="24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extLst>
                  <a:ext uri="{0D108BD9-81ED-4DB2-BD59-A6C34878D82A}">
                    <a16:rowId xmlns:a16="http://schemas.microsoft.com/office/drawing/2014/main" val="685326053"/>
                  </a:ext>
                </a:extLst>
              </a:tr>
            </a:tbl>
          </a:graphicData>
        </a:graphic>
      </p:graphicFrame>
    </p:spTree>
    <p:extLst>
      <p:ext uri="{BB962C8B-B14F-4D97-AF65-F5344CB8AC3E}">
        <p14:creationId xmlns:p14="http://schemas.microsoft.com/office/powerpoint/2010/main" val="2224949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80158" y="-41618"/>
            <a:ext cx="7463282" cy="10287000"/>
            <a:chOff x="0" y="0"/>
            <a:chExt cx="2769196" cy="3479800"/>
          </a:xfrm>
        </p:grpSpPr>
        <p:sp>
          <p:nvSpPr>
            <p:cNvPr id="3" name="Freeform 3"/>
            <p:cNvSpPr/>
            <p:nvPr/>
          </p:nvSpPr>
          <p:spPr>
            <a:xfrm>
              <a:off x="0" y="0"/>
              <a:ext cx="2769196" cy="3479800"/>
            </a:xfrm>
            <a:custGeom>
              <a:avLst/>
              <a:gdLst/>
              <a:ahLst/>
              <a:cxnLst/>
              <a:rect l="l" t="t" r="r" b="b"/>
              <a:pathLst>
                <a:path w="2769196" h="3479800">
                  <a:moveTo>
                    <a:pt x="0" y="0"/>
                  </a:moveTo>
                  <a:lnTo>
                    <a:pt x="2769196" y="0"/>
                  </a:lnTo>
                  <a:lnTo>
                    <a:pt x="2769196" y="3479800"/>
                  </a:lnTo>
                  <a:lnTo>
                    <a:pt x="0" y="3479800"/>
                  </a:lnTo>
                  <a:close/>
                </a:path>
              </a:pathLst>
            </a:custGeom>
            <a:solidFill>
              <a:srgbClr val="004A98"/>
            </a:solidFill>
          </p:spPr>
        </p:sp>
      </p:grpSp>
      <p:grpSp>
        <p:nvGrpSpPr>
          <p:cNvPr id="4" name="Group 4"/>
          <p:cNvGrpSpPr/>
          <p:nvPr/>
        </p:nvGrpSpPr>
        <p:grpSpPr>
          <a:xfrm>
            <a:off x="10526538" y="-83236"/>
            <a:ext cx="12202208" cy="8169007"/>
            <a:chOff x="0" y="0"/>
            <a:chExt cx="16269610" cy="10892009"/>
          </a:xfrm>
        </p:grpSpPr>
        <p:pic>
          <p:nvPicPr>
            <p:cNvPr id="5" name="Picture 5"/>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6269610" cy="10778617"/>
            </a:xfrm>
            <a:prstGeom prst="rect">
              <a:avLst/>
            </a:prstGeom>
          </p:spPr>
        </p:pic>
        <p:pic>
          <p:nvPicPr>
            <p:cNvPr id="6" name="Picture 6"/>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42892" y="2009289"/>
              <a:ext cx="13407879" cy="8882720"/>
            </a:xfrm>
            <a:prstGeom prst="rect">
              <a:avLst/>
            </a:prstGeom>
          </p:spPr>
        </p:pic>
      </p:grpSp>
      <p:grpSp>
        <p:nvGrpSpPr>
          <p:cNvPr id="7" name="Group 7"/>
          <p:cNvGrpSpPr/>
          <p:nvPr/>
        </p:nvGrpSpPr>
        <p:grpSpPr>
          <a:xfrm>
            <a:off x="13780158" y="7183238"/>
            <a:ext cx="10055910" cy="3103762"/>
            <a:chOff x="0" y="0"/>
            <a:chExt cx="1362556" cy="396348"/>
          </a:xfrm>
        </p:grpSpPr>
        <p:sp>
          <p:nvSpPr>
            <p:cNvPr id="8" name="Freeform 8"/>
            <p:cNvSpPr/>
            <p:nvPr/>
          </p:nvSpPr>
          <p:spPr>
            <a:xfrm>
              <a:off x="0" y="0"/>
              <a:ext cx="1362556" cy="396348"/>
            </a:xfrm>
            <a:custGeom>
              <a:avLst/>
              <a:gdLst/>
              <a:ahLst/>
              <a:cxnLst/>
              <a:rect l="l" t="t" r="r" b="b"/>
              <a:pathLst>
                <a:path w="1362556" h="396348">
                  <a:moveTo>
                    <a:pt x="0" y="0"/>
                  </a:moveTo>
                  <a:lnTo>
                    <a:pt x="1362556" y="0"/>
                  </a:lnTo>
                  <a:lnTo>
                    <a:pt x="1362556" y="396348"/>
                  </a:lnTo>
                  <a:lnTo>
                    <a:pt x="0" y="396348"/>
                  </a:lnTo>
                  <a:close/>
                </a:path>
              </a:pathLst>
            </a:custGeom>
            <a:solidFill>
              <a:srgbClr val="011C50"/>
            </a:solidFill>
          </p:spPr>
        </p:sp>
      </p:grpSp>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11486" y="41618"/>
            <a:ext cx="5800626" cy="1790943"/>
          </a:xfrm>
          <a:prstGeom prst="rect">
            <a:avLst/>
          </a:prstGeom>
        </p:spPr>
      </p:pic>
      <p:sp>
        <p:nvSpPr>
          <p:cNvPr id="13" name="TextBox 13"/>
          <p:cNvSpPr txBox="1"/>
          <p:nvPr/>
        </p:nvSpPr>
        <p:spPr>
          <a:xfrm>
            <a:off x="154679" y="349741"/>
            <a:ext cx="10670039" cy="929165"/>
          </a:xfrm>
          <a:prstGeom prst="rect">
            <a:avLst/>
          </a:prstGeom>
        </p:spPr>
        <p:txBody>
          <a:bodyPr wrap="square" lIns="0" tIns="0" rIns="0" bIns="0" rtlCol="0" anchor="t">
            <a:spAutoFit/>
          </a:bodyPr>
          <a:lstStyle/>
          <a:p>
            <a:pPr>
              <a:lnSpc>
                <a:spcPts val="7679"/>
              </a:lnSpc>
            </a:pPr>
            <a:r>
              <a:rPr lang="en-US" sz="6399">
                <a:solidFill>
                  <a:srgbClr val="011C50"/>
                </a:solidFill>
                <a:latin typeface="Public Sans Bold"/>
              </a:rPr>
              <a:t>Kết quả thực nghiệm</a:t>
            </a:r>
          </a:p>
        </p:txBody>
      </p:sp>
      <p:pic>
        <p:nvPicPr>
          <p:cNvPr id="14" name="Hình ảnh 13">
            <a:extLst>
              <a:ext uri="{FF2B5EF4-FFF2-40B4-BE49-F238E27FC236}">
                <a16:creationId xmlns:a16="http://schemas.microsoft.com/office/drawing/2014/main" id="{E7D22D72-F6A7-4303-99E8-439FE0F8CA97}"/>
              </a:ext>
            </a:extLst>
          </p:cNvPr>
          <p:cNvPicPr>
            <a:picLocks noChangeAspect="1"/>
          </p:cNvPicPr>
          <p:nvPr/>
        </p:nvPicPr>
        <p:blipFill>
          <a:blip r:embed="rId6"/>
          <a:stretch>
            <a:fillRect/>
          </a:stretch>
        </p:blipFill>
        <p:spPr>
          <a:xfrm>
            <a:off x="-1" y="1776268"/>
            <a:ext cx="13705513" cy="6803810"/>
          </a:xfrm>
          <a:prstGeom prst="rect">
            <a:avLst/>
          </a:prstGeom>
        </p:spPr>
      </p:pic>
    </p:spTree>
    <p:extLst>
      <p:ext uri="{BB962C8B-B14F-4D97-AF65-F5344CB8AC3E}">
        <p14:creationId xmlns:p14="http://schemas.microsoft.com/office/powerpoint/2010/main" val="45085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80158" y="-41618"/>
            <a:ext cx="7463282" cy="10287000"/>
            <a:chOff x="0" y="0"/>
            <a:chExt cx="2769196" cy="3479800"/>
          </a:xfrm>
        </p:grpSpPr>
        <p:sp>
          <p:nvSpPr>
            <p:cNvPr id="3" name="Freeform 3"/>
            <p:cNvSpPr/>
            <p:nvPr/>
          </p:nvSpPr>
          <p:spPr>
            <a:xfrm>
              <a:off x="0" y="0"/>
              <a:ext cx="2769196" cy="3479800"/>
            </a:xfrm>
            <a:custGeom>
              <a:avLst/>
              <a:gdLst/>
              <a:ahLst/>
              <a:cxnLst/>
              <a:rect l="l" t="t" r="r" b="b"/>
              <a:pathLst>
                <a:path w="2769196" h="3479800">
                  <a:moveTo>
                    <a:pt x="0" y="0"/>
                  </a:moveTo>
                  <a:lnTo>
                    <a:pt x="2769196" y="0"/>
                  </a:lnTo>
                  <a:lnTo>
                    <a:pt x="2769196" y="3479800"/>
                  </a:lnTo>
                  <a:lnTo>
                    <a:pt x="0" y="3479800"/>
                  </a:lnTo>
                  <a:close/>
                </a:path>
              </a:pathLst>
            </a:custGeom>
            <a:solidFill>
              <a:srgbClr val="004A98"/>
            </a:solidFill>
          </p:spPr>
        </p:sp>
      </p:grpSp>
      <p:grpSp>
        <p:nvGrpSpPr>
          <p:cNvPr id="4" name="Group 4"/>
          <p:cNvGrpSpPr/>
          <p:nvPr/>
        </p:nvGrpSpPr>
        <p:grpSpPr>
          <a:xfrm>
            <a:off x="9144000" y="-1331738"/>
            <a:ext cx="12202208" cy="8169007"/>
            <a:chOff x="0" y="0"/>
            <a:chExt cx="16269610" cy="10892009"/>
          </a:xfrm>
        </p:grpSpPr>
        <p:pic>
          <p:nvPicPr>
            <p:cNvPr id="5" name="Picture 5"/>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6269610" cy="10778617"/>
            </a:xfrm>
            <a:prstGeom prst="rect">
              <a:avLst/>
            </a:prstGeom>
          </p:spPr>
        </p:pic>
        <p:pic>
          <p:nvPicPr>
            <p:cNvPr id="6" name="Picture 6"/>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42892" y="2009289"/>
              <a:ext cx="13407879" cy="8882720"/>
            </a:xfrm>
            <a:prstGeom prst="rect">
              <a:avLst/>
            </a:prstGeom>
          </p:spPr>
        </p:pic>
      </p:grpSp>
      <p:grpSp>
        <p:nvGrpSpPr>
          <p:cNvPr id="7" name="Group 7"/>
          <p:cNvGrpSpPr/>
          <p:nvPr/>
        </p:nvGrpSpPr>
        <p:grpSpPr>
          <a:xfrm>
            <a:off x="13780158" y="7183238"/>
            <a:ext cx="10055910" cy="3103762"/>
            <a:chOff x="0" y="0"/>
            <a:chExt cx="1362556" cy="396348"/>
          </a:xfrm>
        </p:grpSpPr>
        <p:sp>
          <p:nvSpPr>
            <p:cNvPr id="8" name="Freeform 8"/>
            <p:cNvSpPr/>
            <p:nvPr/>
          </p:nvSpPr>
          <p:spPr>
            <a:xfrm>
              <a:off x="0" y="0"/>
              <a:ext cx="1362556" cy="396348"/>
            </a:xfrm>
            <a:custGeom>
              <a:avLst/>
              <a:gdLst/>
              <a:ahLst/>
              <a:cxnLst/>
              <a:rect l="l" t="t" r="r" b="b"/>
              <a:pathLst>
                <a:path w="1362556" h="396348">
                  <a:moveTo>
                    <a:pt x="0" y="0"/>
                  </a:moveTo>
                  <a:lnTo>
                    <a:pt x="1362556" y="0"/>
                  </a:lnTo>
                  <a:lnTo>
                    <a:pt x="1362556" y="396348"/>
                  </a:lnTo>
                  <a:lnTo>
                    <a:pt x="0" y="396348"/>
                  </a:lnTo>
                  <a:close/>
                </a:path>
              </a:pathLst>
            </a:custGeom>
            <a:solidFill>
              <a:srgbClr val="011C50"/>
            </a:solidFill>
          </p:spPr>
        </p:sp>
      </p:grpSp>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979532" y="6348"/>
            <a:ext cx="5800626" cy="1790943"/>
          </a:xfrm>
          <a:prstGeom prst="rect">
            <a:avLst/>
          </a:prstGeom>
        </p:spPr>
      </p:pic>
      <p:sp>
        <p:nvSpPr>
          <p:cNvPr id="13" name="TextBox 13"/>
          <p:cNvSpPr txBox="1"/>
          <p:nvPr/>
        </p:nvSpPr>
        <p:spPr>
          <a:xfrm>
            <a:off x="154679" y="349741"/>
            <a:ext cx="10670039" cy="929165"/>
          </a:xfrm>
          <a:prstGeom prst="rect">
            <a:avLst/>
          </a:prstGeom>
        </p:spPr>
        <p:txBody>
          <a:bodyPr wrap="square" lIns="0" tIns="0" rIns="0" bIns="0" rtlCol="0" anchor="t">
            <a:spAutoFit/>
          </a:bodyPr>
          <a:lstStyle/>
          <a:p>
            <a:pPr>
              <a:lnSpc>
                <a:spcPts val="7679"/>
              </a:lnSpc>
            </a:pPr>
            <a:r>
              <a:rPr lang="en-US" sz="6399">
                <a:solidFill>
                  <a:srgbClr val="011C50"/>
                </a:solidFill>
                <a:latin typeface="Public Sans Bold"/>
              </a:rPr>
              <a:t>Kết quả thực nghiệm</a:t>
            </a:r>
          </a:p>
        </p:txBody>
      </p:sp>
      <p:pic>
        <p:nvPicPr>
          <p:cNvPr id="16" name="Hình ảnh 15">
            <a:extLst>
              <a:ext uri="{FF2B5EF4-FFF2-40B4-BE49-F238E27FC236}">
                <a16:creationId xmlns:a16="http://schemas.microsoft.com/office/drawing/2014/main" id="{4E343410-08BA-4E20-8F78-1E01563B5A90}"/>
              </a:ext>
            </a:extLst>
          </p:cNvPr>
          <p:cNvPicPr>
            <a:picLocks noChangeAspect="1"/>
          </p:cNvPicPr>
          <p:nvPr/>
        </p:nvPicPr>
        <p:blipFill>
          <a:blip r:embed="rId6"/>
          <a:stretch>
            <a:fillRect/>
          </a:stretch>
        </p:blipFill>
        <p:spPr>
          <a:xfrm>
            <a:off x="147444" y="1952924"/>
            <a:ext cx="13632714" cy="7022913"/>
          </a:xfrm>
          <a:prstGeom prst="rect">
            <a:avLst/>
          </a:prstGeom>
        </p:spPr>
      </p:pic>
    </p:spTree>
    <p:extLst>
      <p:ext uri="{BB962C8B-B14F-4D97-AF65-F5344CB8AC3E}">
        <p14:creationId xmlns:p14="http://schemas.microsoft.com/office/powerpoint/2010/main" val="2855781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80158" y="-41618"/>
            <a:ext cx="7463282" cy="10287000"/>
            <a:chOff x="0" y="0"/>
            <a:chExt cx="2769196" cy="3479800"/>
          </a:xfrm>
        </p:grpSpPr>
        <p:sp>
          <p:nvSpPr>
            <p:cNvPr id="3" name="Freeform 3"/>
            <p:cNvSpPr/>
            <p:nvPr/>
          </p:nvSpPr>
          <p:spPr>
            <a:xfrm>
              <a:off x="0" y="0"/>
              <a:ext cx="2769196" cy="3479800"/>
            </a:xfrm>
            <a:custGeom>
              <a:avLst/>
              <a:gdLst/>
              <a:ahLst/>
              <a:cxnLst/>
              <a:rect l="l" t="t" r="r" b="b"/>
              <a:pathLst>
                <a:path w="2769196" h="3479800">
                  <a:moveTo>
                    <a:pt x="0" y="0"/>
                  </a:moveTo>
                  <a:lnTo>
                    <a:pt x="2769196" y="0"/>
                  </a:lnTo>
                  <a:lnTo>
                    <a:pt x="2769196" y="3479800"/>
                  </a:lnTo>
                  <a:lnTo>
                    <a:pt x="0" y="3479800"/>
                  </a:lnTo>
                  <a:close/>
                </a:path>
              </a:pathLst>
            </a:custGeom>
            <a:solidFill>
              <a:srgbClr val="004A98"/>
            </a:solidFill>
          </p:spPr>
        </p:sp>
      </p:grpSp>
      <p:grpSp>
        <p:nvGrpSpPr>
          <p:cNvPr id="4" name="Group 4"/>
          <p:cNvGrpSpPr/>
          <p:nvPr/>
        </p:nvGrpSpPr>
        <p:grpSpPr>
          <a:xfrm>
            <a:off x="10059038" y="-513693"/>
            <a:ext cx="12202208" cy="8169007"/>
            <a:chOff x="0" y="0"/>
            <a:chExt cx="16269610" cy="10892009"/>
          </a:xfrm>
        </p:grpSpPr>
        <p:pic>
          <p:nvPicPr>
            <p:cNvPr id="5" name="Picture 5"/>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6269610" cy="10778617"/>
            </a:xfrm>
            <a:prstGeom prst="rect">
              <a:avLst/>
            </a:prstGeom>
          </p:spPr>
        </p:pic>
        <p:pic>
          <p:nvPicPr>
            <p:cNvPr id="6" name="Picture 6"/>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42892" y="2009289"/>
              <a:ext cx="13407879" cy="8882720"/>
            </a:xfrm>
            <a:prstGeom prst="rect">
              <a:avLst/>
            </a:prstGeom>
          </p:spPr>
        </p:pic>
      </p:grpSp>
      <p:grpSp>
        <p:nvGrpSpPr>
          <p:cNvPr id="7" name="Group 7"/>
          <p:cNvGrpSpPr/>
          <p:nvPr/>
        </p:nvGrpSpPr>
        <p:grpSpPr>
          <a:xfrm>
            <a:off x="13780158" y="7183238"/>
            <a:ext cx="10055910" cy="3103762"/>
            <a:chOff x="0" y="0"/>
            <a:chExt cx="1362556" cy="396348"/>
          </a:xfrm>
        </p:grpSpPr>
        <p:sp>
          <p:nvSpPr>
            <p:cNvPr id="8" name="Freeform 8"/>
            <p:cNvSpPr/>
            <p:nvPr/>
          </p:nvSpPr>
          <p:spPr>
            <a:xfrm>
              <a:off x="0" y="0"/>
              <a:ext cx="1362556" cy="396348"/>
            </a:xfrm>
            <a:custGeom>
              <a:avLst/>
              <a:gdLst/>
              <a:ahLst/>
              <a:cxnLst/>
              <a:rect l="l" t="t" r="r" b="b"/>
              <a:pathLst>
                <a:path w="1362556" h="396348">
                  <a:moveTo>
                    <a:pt x="0" y="0"/>
                  </a:moveTo>
                  <a:lnTo>
                    <a:pt x="1362556" y="0"/>
                  </a:lnTo>
                  <a:lnTo>
                    <a:pt x="1362556" y="396348"/>
                  </a:lnTo>
                  <a:lnTo>
                    <a:pt x="0" y="396348"/>
                  </a:lnTo>
                  <a:close/>
                </a:path>
              </a:pathLst>
            </a:custGeom>
            <a:solidFill>
              <a:srgbClr val="011C50"/>
            </a:solidFill>
          </p:spPr>
        </p:sp>
      </p:grpSp>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658068" y="8647976"/>
            <a:ext cx="5800626" cy="1790943"/>
          </a:xfrm>
          <a:prstGeom prst="rect">
            <a:avLst/>
          </a:prstGeom>
        </p:spPr>
      </p:pic>
      <p:sp>
        <p:nvSpPr>
          <p:cNvPr id="13" name="TextBox 13"/>
          <p:cNvSpPr txBox="1"/>
          <p:nvPr/>
        </p:nvSpPr>
        <p:spPr>
          <a:xfrm>
            <a:off x="154679" y="349741"/>
            <a:ext cx="10670039" cy="929165"/>
          </a:xfrm>
          <a:prstGeom prst="rect">
            <a:avLst/>
          </a:prstGeom>
        </p:spPr>
        <p:txBody>
          <a:bodyPr wrap="square" lIns="0" tIns="0" rIns="0" bIns="0" rtlCol="0" anchor="t">
            <a:spAutoFit/>
          </a:bodyPr>
          <a:lstStyle/>
          <a:p>
            <a:pPr>
              <a:lnSpc>
                <a:spcPts val="7679"/>
              </a:lnSpc>
            </a:pPr>
            <a:r>
              <a:rPr lang="en-US" sz="6399">
                <a:solidFill>
                  <a:srgbClr val="011C50"/>
                </a:solidFill>
                <a:latin typeface="Public Sans Bold"/>
              </a:rPr>
              <a:t>Kết quả thực nghiệm</a:t>
            </a:r>
          </a:p>
        </p:txBody>
      </p:sp>
      <p:pic>
        <p:nvPicPr>
          <p:cNvPr id="11" name="Hình ảnh 10">
            <a:extLst>
              <a:ext uri="{FF2B5EF4-FFF2-40B4-BE49-F238E27FC236}">
                <a16:creationId xmlns:a16="http://schemas.microsoft.com/office/drawing/2014/main" id="{83A81200-C2F2-4A4E-A160-CBB0C3293B81}"/>
              </a:ext>
            </a:extLst>
          </p:cNvPr>
          <p:cNvPicPr>
            <a:picLocks noChangeAspect="1"/>
          </p:cNvPicPr>
          <p:nvPr/>
        </p:nvPicPr>
        <p:blipFill>
          <a:blip r:embed="rId6"/>
          <a:stretch>
            <a:fillRect/>
          </a:stretch>
        </p:blipFill>
        <p:spPr>
          <a:xfrm>
            <a:off x="49523" y="2271568"/>
            <a:ext cx="13730635" cy="6915797"/>
          </a:xfrm>
          <a:prstGeom prst="rect">
            <a:avLst/>
          </a:prstGeom>
        </p:spPr>
      </p:pic>
    </p:spTree>
    <p:extLst>
      <p:ext uri="{BB962C8B-B14F-4D97-AF65-F5344CB8AC3E}">
        <p14:creationId xmlns:p14="http://schemas.microsoft.com/office/powerpoint/2010/main" val="1025037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101691" y="0"/>
            <a:ext cx="8186309" cy="10287000"/>
            <a:chOff x="0" y="0"/>
            <a:chExt cx="2769196" cy="3479800"/>
          </a:xfrm>
        </p:grpSpPr>
        <p:sp>
          <p:nvSpPr>
            <p:cNvPr id="3" name="Freeform 3"/>
            <p:cNvSpPr/>
            <p:nvPr/>
          </p:nvSpPr>
          <p:spPr>
            <a:xfrm>
              <a:off x="0" y="0"/>
              <a:ext cx="2769196" cy="3479800"/>
            </a:xfrm>
            <a:custGeom>
              <a:avLst/>
              <a:gdLst/>
              <a:ahLst/>
              <a:cxnLst/>
              <a:rect l="l" t="t" r="r" b="b"/>
              <a:pathLst>
                <a:path w="2769196" h="3479800">
                  <a:moveTo>
                    <a:pt x="0" y="0"/>
                  </a:moveTo>
                  <a:lnTo>
                    <a:pt x="2769196" y="0"/>
                  </a:lnTo>
                  <a:lnTo>
                    <a:pt x="2769196" y="3479800"/>
                  </a:lnTo>
                  <a:lnTo>
                    <a:pt x="0" y="3479800"/>
                  </a:lnTo>
                  <a:close/>
                </a:path>
              </a:pathLst>
            </a:custGeom>
            <a:solidFill>
              <a:srgbClr val="004A98"/>
            </a:solidFill>
          </p:spPr>
        </p:sp>
      </p:grpSp>
      <p:grpSp>
        <p:nvGrpSpPr>
          <p:cNvPr id="4" name="Group 4"/>
          <p:cNvGrpSpPr/>
          <p:nvPr/>
        </p:nvGrpSpPr>
        <p:grpSpPr>
          <a:xfrm>
            <a:off x="10101691" y="2677679"/>
            <a:ext cx="12202208" cy="8169007"/>
            <a:chOff x="0" y="0"/>
            <a:chExt cx="16269610" cy="10892009"/>
          </a:xfrm>
        </p:grpSpPr>
        <p:pic>
          <p:nvPicPr>
            <p:cNvPr id="5" name="Picture 5"/>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6269610" cy="10778617"/>
            </a:xfrm>
            <a:prstGeom prst="rect">
              <a:avLst/>
            </a:prstGeom>
          </p:spPr>
        </p:pic>
        <p:pic>
          <p:nvPicPr>
            <p:cNvPr id="6" name="Picture 6"/>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42892" y="2009289"/>
              <a:ext cx="13407879" cy="8882720"/>
            </a:xfrm>
            <a:prstGeom prst="rect">
              <a:avLst/>
            </a:prstGeom>
          </p:spPr>
        </p:pic>
      </p:grpSp>
      <p:grpSp>
        <p:nvGrpSpPr>
          <p:cNvPr id="7" name="Group 7"/>
          <p:cNvGrpSpPr/>
          <p:nvPr/>
        </p:nvGrpSpPr>
        <p:grpSpPr>
          <a:xfrm>
            <a:off x="10101691" y="7911360"/>
            <a:ext cx="10670039" cy="3103762"/>
            <a:chOff x="0" y="0"/>
            <a:chExt cx="1362556" cy="396348"/>
          </a:xfrm>
        </p:grpSpPr>
        <p:sp>
          <p:nvSpPr>
            <p:cNvPr id="8" name="Freeform 8"/>
            <p:cNvSpPr/>
            <p:nvPr/>
          </p:nvSpPr>
          <p:spPr>
            <a:xfrm>
              <a:off x="0" y="0"/>
              <a:ext cx="1362556" cy="396348"/>
            </a:xfrm>
            <a:custGeom>
              <a:avLst/>
              <a:gdLst/>
              <a:ahLst/>
              <a:cxnLst/>
              <a:rect l="l" t="t" r="r" b="b"/>
              <a:pathLst>
                <a:path w="1362556" h="396348">
                  <a:moveTo>
                    <a:pt x="0" y="0"/>
                  </a:moveTo>
                  <a:lnTo>
                    <a:pt x="1362556" y="0"/>
                  </a:lnTo>
                  <a:lnTo>
                    <a:pt x="1362556" y="396348"/>
                  </a:lnTo>
                  <a:lnTo>
                    <a:pt x="0" y="396348"/>
                  </a:lnTo>
                  <a:close/>
                </a:path>
              </a:pathLst>
            </a:custGeom>
            <a:solidFill>
              <a:srgbClr val="011C50"/>
            </a:solidFill>
          </p:spPr>
        </p:sp>
      </p:grpSp>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487374" y="309060"/>
            <a:ext cx="5800626" cy="1790943"/>
          </a:xfrm>
          <a:prstGeom prst="rect">
            <a:avLst/>
          </a:prstGeom>
        </p:spPr>
      </p:pic>
      <p:sp>
        <p:nvSpPr>
          <p:cNvPr id="13" name="TextBox 13"/>
          <p:cNvSpPr txBox="1"/>
          <p:nvPr/>
        </p:nvSpPr>
        <p:spPr>
          <a:xfrm>
            <a:off x="1028700" y="325649"/>
            <a:ext cx="8581382" cy="1916614"/>
          </a:xfrm>
          <a:prstGeom prst="rect">
            <a:avLst/>
          </a:prstGeom>
        </p:spPr>
        <p:txBody>
          <a:bodyPr lIns="0" tIns="0" rIns="0" bIns="0" rtlCol="0" anchor="t">
            <a:spAutoFit/>
          </a:bodyPr>
          <a:lstStyle/>
          <a:p>
            <a:pPr>
              <a:lnSpc>
                <a:spcPts val="7679"/>
              </a:lnSpc>
            </a:pPr>
            <a:r>
              <a:rPr lang="en-US" sz="6399">
                <a:solidFill>
                  <a:srgbClr val="011C50"/>
                </a:solidFill>
                <a:latin typeface="Public Sans Bold"/>
              </a:rPr>
              <a:t>So sánh phương pháp thực nghiệm</a:t>
            </a:r>
          </a:p>
        </p:txBody>
      </p:sp>
      <p:sp>
        <p:nvSpPr>
          <p:cNvPr id="57" name="Hộp Văn bản 56">
            <a:extLst>
              <a:ext uri="{FF2B5EF4-FFF2-40B4-BE49-F238E27FC236}">
                <a16:creationId xmlns:a16="http://schemas.microsoft.com/office/drawing/2014/main" id="{940141FD-9F4E-4D8C-8CC7-C8938B0B4610}"/>
              </a:ext>
            </a:extLst>
          </p:cNvPr>
          <p:cNvSpPr txBox="1"/>
          <p:nvPr/>
        </p:nvSpPr>
        <p:spPr>
          <a:xfrm>
            <a:off x="1028700" y="2448911"/>
            <a:ext cx="3609424" cy="584775"/>
          </a:xfrm>
          <a:prstGeom prst="rect">
            <a:avLst/>
          </a:prstGeom>
          <a:noFill/>
        </p:spPr>
        <p:txBody>
          <a:bodyPr wrap="square">
            <a:spAutoFit/>
          </a:bodyPr>
          <a:lstStyle/>
          <a:p>
            <a:r>
              <a:rPr lang="en-US" sz="3200">
                <a:solidFill>
                  <a:srgbClr val="011C50"/>
                </a:solidFill>
                <a:latin typeface="Open Sans Bold" panose="020B0806030504020204" pitchFamily="34" charset="0"/>
                <a:ea typeface="Open Sans Bold" panose="020B0806030504020204" pitchFamily="34" charset="0"/>
                <a:cs typeface="Open Sans Bold" panose="020B0806030504020204" pitchFamily="34" charset="0"/>
              </a:rPr>
              <a:t>Độ chính xác</a:t>
            </a:r>
            <a:endParaRPr lang="vi-VN" sz="3200">
              <a:solidFill>
                <a:srgbClr val="011C50"/>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58" name="Hộp Văn bản 57">
            <a:extLst>
              <a:ext uri="{FF2B5EF4-FFF2-40B4-BE49-F238E27FC236}">
                <a16:creationId xmlns:a16="http://schemas.microsoft.com/office/drawing/2014/main" id="{B6FC0D54-23C4-4C9C-9259-0AF667365E66}"/>
              </a:ext>
            </a:extLst>
          </p:cNvPr>
          <p:cNvSpPr txBox="1"/>
          <p:nvPr/>
        </p:nvSpPr>
        <p:spPr>
          <a:xfrm>
            <a:off x="1028700" y="6188829"/>
            <a:ext cx="3609424" cy="584775"/>
          </a:xfrm>
          <a:prstGeom prst="rect">
            <a:avLst/>
          </a:prstGeom>
          <a:noFill/>
        </p:spPr>
        <p:txBody>
          <a:bodyPr wrap="square">
            <a:spAutoFit/>
          </a:bodyPr>
          <a:lstStyle/>
          <a:p>
            <a:r>
              <a:rPr lang="en-US" sz="3200">
                <a:solidFill>
                  <a:srgbClr val="011C50"/>
                </a:solidFill>
                <a:latin typeface="Open Sans Bold" panose="020B0806030504020204" pitchFamily="34" charset="0"/>
                <a:ea typeface="Open Sans Bold" panose="020B0806030504020204" pitchFamily="34" charset="0"/>
                <a:cs typeface="Open Sans Bold" panose="020B0806030504020204" pitchFamily="34" charset="0"/>
              </a:rPr>
              <a:t>Tốc độ xử lý</a:t>
            </a:r>
            <a:endParaRPr lang="vi-VN" sz="3200">
              <a:solidFill>
                <a:srgbClr val="011C50"/>
              </a:solidFill>
              <a:latin typeface="Open Sans Bold" panose="020B0806030504020204" pitchFamily="34" charset="0"/>
              <a:ea typeface="Open Sans Bold" panose="020B0806030504020204" pitchFamily="34" charset="0"/>
              <a:cs typeface="Open Sans Bold" panose="020B0806030504020204" pitchFamily="34" charset="0"/>
            </a:endParaRPr>
          </a:p>
        </p:txBody>
      </p:sp>
      <p:graphicFrame>
        <p:nvGraphicFramePr>
          <p:cNvPr id="10" name="Bảng 9">
            <a:extLst>
              <a:ext uri="{FF2B5EF4-FFF2-40B4-BE49-F238E27FC236}">
                <a16:creationId xmlns:a16="http://schemas.microsoft.com/office/drawing/2014/main" id="{28CBB536-5FCB-4FF3-881D-E7F1F9DD5A94}"/>
              </a:ext>
            </a:extLst>
          </p:cNvPr>
          <p:cNvGraphicFramePr>
            <a:graphicFrameLocks noGrp="1"/>
          </p:cNvGraphicFramePr>
          <p:nvPr>
            <p:extLst>
              <p:ext uri="{D42A27DB-BD31-4B8C-83A1-F6EECF244321}">
                <p14:modId xmlns:p14="http://schemas.microsoft.com/office/powerpoint/2010/main" val="786776914"/>
              </p:ext>
            </p:extLst>
          </p:nvPr>
        </p:nvGraphicFramePr>
        <p:xfrm>
          <a:off x="247309" y="3240334"/>
          <a:ext cx="9854382" cy="2703266"/>
        </p:xfrm>
        <a:graphic>
          <a:graphicData uri="http://schemas.openxmlformats.org/drawingml/2006/table">
            <a:tbl>
              <a:tblPr firstRow="1" firstCol="1" bandRow="1">
                <a:tableStyleId>{5C22544A-7EE6-4342-B048-85BDC9FD1C3A}</a:tableStyleId>
              </a:tblPr>
              <a:tblGrid>
                <a:gridCol w="4929743">
                  <a:extLst>
                    <a:ext uri="{9D8B030D-6E8A-4147-A177-3AD203B41FA5}">
                      <a16:colId xmlns:a16="http://schemas.microsoft.com/office/drawing/2014/main" val="2935925755"/>
                    </a:ext>
                  </a:extLst>
                </a:gridCol>
                <a:gridCol w="2414050">
                  <a:extLst>
                    <a:ext uri="{9D8B030D-6E8A-4147-A177-3AD203B41FA5}">
                      <a16:colId xmlns:a16="http://schemas.microsoft.com/office/drawing/2014/main" val="429926478"/>
                    </a:ext>
                  </a:extLst>
                </a:gridCol>
                <a:gridCol w="2510589">
                  <a:extLst>
                    <a:ext uri="{9D8B030D-6E8A-4147-A177-3AD203B41FA5}">
                      <a16:colId xmlns:a16="http://schemas.microsoft.com/office/drawing/2014/main" val="3388743258"/>
                    </a:ext>
                  </a:extLst>
                </a:gridCol>
              </a:tblGrid>
              <a:tr h="1212430">
                <a:tc>
                  <a:txBody>
                    <a:bodyPr/>
                    <a:lstStyle/>
                    <a:p>
                      <a:pPr indent="457200" algn="ctr">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Phương pháp/Tập ảnh</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just">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YaleFace</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just">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YaleFaceB</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extLst>
                  <a:ext uri="{0D108BD9-81ED-4DB2-BD59-A6C34878D82A}">
                    <a16:rowId xmlns:a16="http://schemas.microsoft.com/office/drawing/2014/main" val="547811762"/>
                  </a:ext>
                </a:extLst>
              </a:tr>
              <a:tr h="862137">
                <a:tc>
                  <a:txBody>
                    <a:bodyPr/>
                    <a:lstStyle/>
                    <a:p>
                      <a:pPr indent="457200" algn="just">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Land-mark + SVM</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just">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70,07%</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just">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69,57%</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extLst>
                  <a:ext uri="{0D108BD9-81ED-4DB2-BD59-A6C34878D82A}">
                    <a16:rowId xmlns:a16="http://schemas.microsoft.com/office/drawing/2014/main" val="3601456853"/>
                  </a:ext>
                </a:extLst>
              </a:tr>
              <a:tr h="628699">
                <a:tc>
                  <a:txBody>
                    <a:bodyPr/>
                    <a:lstStyle/>
                    <a:p>
                      <a:pPr indent="457200" algn="just">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HOG + SVM</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just">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98,46%</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just">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98,44%</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extLst>
                  <a:ext uri="{0D108BD9-81ED-4DB2-BD59-A6C34878D82A}">
                    <a16:rowId xmlns:a16="http://schemas.microsoft.com/office/drawing/2014/main" val="1850356049"/>
                  </a:ext>
                </a:extLst>
              </a:tr>
            </a:tbl>
          </a:graphicData>
        </a:graphic>
      </p:graphicFrame>
      <p:graphicFrame>
        <p:nvGraphicFramePr>
          <p:cNvPr id="11" name="Bảng 10">
            <a:extLst>
              <a:ext uri="{FF2B5EF4-FFF2-40B4-BE49-F238E27FC236}">
                <a16:creationId xmlns:a16="http://schemas.microsoft.com/office/drawing/2014/main" id="{52614214-8114-45F6-9833-FBAD7462E25A}"/>
              </a:ext>
            </a:extLst>
          </p:cNvPr>
          <p:cNvGraphicFramePr>
            <a:graphicFrameLocks noGrp="1"/>
          </p:cNvGraphicFramePr>
          <p:nvPr>
            <p:extLst>
              <p:ext uri="{D42A27DB-BD31-4B8C-83A1-F6EECF244321}">
                <p14:modId xmlns:p14="http://schemas.microsoft.com/office/powerpoint/2010/main" val="3589060961"/>
              </p:ext>
            </p:extLst>
          </p:nvPr>
        </p:nvGraphicFramePr>
        <p:xfrm>
          <a:off x="247309" y="6858600"/>
          <a:ext cx="9854382" cy="2886978"/>
        </p:xfrm>
        <a:graphic>
          <a:graphicData uri="http://schemas.openxmlformats.org/drawingml/2006/table">
            <a:tbl>
              <a:tblPr firstRow="1" firstCol="1" bandRow="1">
                <a:tableStyleId>{5C22544A-7EE6-4342-B048-85BDC9FD1C3A}</a:tableStyleId>
              </a:tblPr>
              <a:tblGrid>
                <a:gridCol w="4927191">
                  <a:extLst>
                    <a:ext uri="{9D8B030D-6E8A-4147-A177-3AD203B41FA5}">
                      <a16:colId xmlns:a16="http://schemas.microsoft.com/office/drawing/2014/main" val="3651173798"/>
                    </a:ext>
                  </a:extLst>
                </a:gridCol>
                <a:gridCol w="4927191">
                  <a:extLst>
                    <a:ext uri="{9D8B030D-6E8A-4147-A177-3AD203B41FA5}">
                      <a16:colId xmlns:a16="http://schemas.microsoft.com/office/drawing/2014/main" val="2228037875"/>
                    </a:ext>
                  </a:extLst>
                </a:gridCol>
              </a:tblGrid>
              <a:tr h="962326">
                <a:tc>
                  <a:txBody>
                    <a:bodyPr/>
                    <a:lstStyle/>
                    <a:p>
                      <a:pPr indent="457200" algn="just">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Phương pháp</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just">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Tốc độ</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extLst>
                  <a:ext uri="{0D108BD9-81ED-4DB2-BD59-A6C34878D82A}">
                    <a16:rowId xmlns:a16="http://schemas.microsoft.com/office/drawing/2014/main" val="95831122"/>
                  </a:ext>
                </a:extLst>
              </a:tr>
              <a:tr h="962326">
                <a:tc>
                  <a:txBody>
                    <a:bodyPr/>
                    <a:lstStyle/>
                    <a:p>
                      <a:pPr indent="457200" algn="just">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Land-mark</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just">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0.0024s/ảnh</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extLst>
                  <a:ext uri="{0D108BD9-81ED-4DB2-BD59-A6C34878D82A}">
                    <a16:rowId xmlns:a16="http://schemas.microsoft.com/office/drawing/2014/main" val="2598576583"/>
                  </a:ext>
                </a:extLst>
              </a:tr>
              <a:tr h="962326">
                <a:tc>
                  <a:txBody>
                    <a:bodyPr/>
                    <a:lstStyle/>
                    <a:p>
                      <a:pPr indent="457200" algn="just">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HOG</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just">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0.0089s/ảnh</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extLst>
                  <a:ext uri="{0D108BD9-81ED-4DB2-BD59-A6C34878D82A}">
                    <a16:rowId xmlns:a16="http://schemas.microsoft.com/office/drawing/2014/main" val="2854843100"/>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824718" y="0"/>
            <a:ext cx="7463282" cy="10287000"/>
            <a:chOff x="0" y="0"/>
            <a:chExt cx="2769196" cy="3479800"/>
          </a:xfrm>
        </p:grpSpPr>
        <p:sp>
          <p:nvSpPr>
            <p:cNvPr id="3" name="Freeform 3"/>
            <p:cNvSpPr/>
            <p:nvPr/>
          </p:nvSpPr>
          <p:spPr>
            <a:xfrm>
              <a:off x="0" y="0"/>
              <a:ext cx="2769196" cy="3479800"/>
            </a:xfrm>
            <a:custGeom>
              <a:avLst/>
              <a:gdLst/>
              <a:ahLst/>
              <a:cxnLst/>
              <a:rect l="l" t="t" r="r" b="b"/>
              <a:pathLst>
                <a:path w="2769196" h="3479800">
                  <a:moveTo>
                    <a:pt x="0" y="0"/>
                  </a:moveTo>
                  <a:lnTo>
                    <a:pt x="2769196" y="0"/>
                  </a:lnTo>
                  <a:lnTo>
                    <a:pt x="2769196" y="3479800"/>
                  </a:lnTo>
                  <a:lnTo>
                    <a:pt x="0" y="3479800"/>
                  </a:lnTo>
                  <a:close/>
                </a:path>
              </a:pathLst>
            </a:custGeom>
            <a:solidFill>
              <a:srgbClr val="004A98"/>
            </a:solidFill>
          </p:spPr>
        </p:sp>
      </p:grpSp>
      <p:grpSp>
        <p:nvGrpSpPr>
          <p:cNvPr id="4" name="Group 4"/>
          <p:cNvGrpSpPr/>
          <p:nvPr/>
        </p:nvGrpSpPr>
        <p:grpSpPr>
          <a:xfrm>
            <a:off x="4481793" y="-209900"/>
            <a:ext cx="12202208" cy="8169007"/>
            <a:chOff x="0" y="0"/>
            <a:chExt cx="16269610" cy="10892009"/>
          </a:xfrm>
        </p:grpSpPr>
        <p:pic>
          <p:nvPicPr>
            <p:cNvPr id="5" name="Picture 5"/>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6269610" cy="10778617"/>
            </a:xfrm>
            <a:prstGeom prst="rect">
              <a:avLst/>
            </a:prstGeom>
          </p:spPr>
        </p:pic>
        <p:pic>
          <p:nvPicPr>
            <p:cNvPr id="6" name="Picture 6"/>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42892" y="2009289"/>
              <a:ext cx="13407879" cy="8882720"/>
            </a:xfrm>
            <a:prstGeom prst="rect">
              <a:avLst/>
            </a:prstGeom>
          </p:spPr>
        </p:pic>
      </p:grpSp>
      <p:grpSp>
        <p:nvGrpSpPr>
          <p:cNvPr id="7" name="Group 7"/>
          <p:cNvGrpSpPr/>
          <p:nvPr/>
        </p:nvGrpSpPr>
        <p:grpSpPr>
          <a:xfrm>
            <a:off x="0" y="7183236"/>
            <a:ext cx="10828172" cy="3103762"/>
            <a:chOff x="-1466728" y="-73769"/>
            <a:chExt cx="1467196" cy="396348"/>
          </a:xfrm>
        </p:grpSpPr>
        <p:sp>
          <p:nvSpPr>
            <p:cNvPr id="8" name="Freeform 8"/>
            <p:cNvSpPr/>
            <p:nvPr/>
          </p:nvSpPr>
          <p:spPr>
            <a:xfrm>
              <a:off x="-1466728" y="-73769"/>
              <a:ext cx="1467196" cy="396348"/>
            </a:xfrm>
            <a:custGeom>
              <a:avLst/>
              <a:gdLst/>
              <a:ahLst/>
              <a:cxnLst/>
              <a:rect l="l" t="t" r="r" b="b"/>
              <a:pathLst>
                <a:path w="1362556" h="396348">
                  <a:moveTo>
                    <a:pt x="0" y="0"/>
                  </a:moveTo>
                  <a:lnTo>
                    <a:pt x="1362556" y="0"/>
                  </a:lnTo>
                  <a:lnTo>
                    <a:pt x="1362556" y="396348"/>
                  </a:lnTo>
                  <a:lnTo>
                    <a:pt x="0" y="396348"/>
                  </a:lnTo>
                  <a:close/>
                </a:path>
              </a:pathLst>
            </a:custGeom>
            <a:solidFill>
              <a:srgbClr val="011C50"/>
            </a:solidFill>
          </p:spPr>
        </p:sp>
      </p:grpSp>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487374" y="309060"/>
            <a:ext cx="5800626" cy="1790943"/>
          </a:xfrm>
          <a:prstGeom prst="rect">
            <a:avLst/>
          </a:prstGeom>
        </p:spPr>
      </p:pic>
      <p:sp>
        <p:nvSpPr>
          <p:cNvPr id="13" name="TextBox 13"/>
          <p:cNvSpPr txBox="1"/>
          <p:nvPr/>
        </p:nvSpPr>
        <p:spPr>
          <a:xfrm>
            <a:off x="154679" y="349741"/>
            <a:ext cx="10670039" cy="1916615"/>
          </a:xfrm>
          <a:prstGeom prst="rect">
            <a:avLst/>
          </a:prstGeom>
        </p:spPr>
        <p:txBody>
          <a:bodyPr wrap="square" lIns="0" tIns="0" rIns="0" bIns="0" rtlCol="0" anchor="t">
            <a:spAutoFit/>
          </a:bodyPr>
          <a:lstStyle/>
          <a:p>
            <a:pPr>
              <a:lnSpc>
                <a:spcPts val="7679"/>
              </a:lnSpc>
            </a:pPr>
            <a:r>
              <a:rPr lang="en-US" sz="6399">
                <a:solidFill>
                  <a:srgbClr val="011C50"/>
                </a:solidFill>
                <a:latin typeface="Public Sans Bold"/>
              </a:rPr>
              <a:t>So sánh phương pháp khác trên bộ dữ liệu YaleFace</a:t>
            </a:r>
          </a:p>
        </p:txBody>
      </p:sp>
      <p:graphicFrame>
        <p:nvGraphicFramePr>
          <p:cNvPr id="10" name="Bảng 9">
            <a:extLst>
              <a:ext uri="{FF2B5EF4-FFF2-40B4-BE49-F238E27FC236}">
                <a16:creationId xmlns:a16="http://schemas.microsoft.com/office/drawing/2014/main" id="{4F5CCBB4-F68D-497D-A513-F29B01EDEDD8}"/>
              </a:ext>
            </a:extLst>
          </p:cNvPr>
          <p:cNvGraphicFramePr>
            <a:graphicFrameLocks noGrp="1"/>
          </p:cNvGraphicFramePr>
          <p:nvPr>
            <p:extLst>
              <p:ext uri="{D42A27DB-BD31-4B8C-83A1-F6EECF244321}">
                <p14:modId xmlns:p14="http://schemas.microsoft.com/office/powerpoint/2010/main" val="2383556160"/>
              </p:ext>
            </p:extLst>
          </p:nvPr>
        </p:nvGraphicFramePr>
        <p:xfrm>
          <a:off x="-4077" y="2259569"/>
          <a:ext cx="10828173" cy="7761109"/>
        </p:xfrm>
        <a:graphic>
          <a:graphicData uri="http://schemas.openxmlformats.org/drawingml/2006/table">
            <a:tbl>
              <a:tblPr firstRow="1" firstCol="1" bandRow="1">
                <a:tableStyleId>{5C22544A-7EE6-4342-B048-85BDC9FD1C3A}</a:tableStyleId>
              </a:tblPr>
              <a:tblGrid>
                <a:gridCol w="5413524">
                  <a:extLst>
                    <a:ext uri="{9D8B030D-6E8A-4147-A177-3AD203B41FA5}">
                      <a16:colId xmlns:a16="http://schemas.microsoft.com/office/drawing/2014/main" val="2744803563"/>
                    </a:ext>
                  </a:extLst>
                </a:gridCol>
                <a:gridCol w="5414649">
                  <a:extLst>
                    <a:ext uri="{9D8B030D-6E8A-4147-A177-3AD203B41FA5}">
                      <a16:colId xmlns:a16="http://schemas.microsoft.com/office/drawing/2014/main" val="550450881"/>
                    </a:ext>
                  </a:extLst>
                </a:gridCol>
              </a:tblGrid>
              <a:tr h="895583">
                <a:tc>
                  <a:txBody>
                    <a:bodyPr/>
                    <a:lstStyle/>
                    <a:p>
                      <a:pPr indent="457200" algn="ctr">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Phương pháp</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ctr">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Độ chính xác nhận dạng trung bình</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extLst>
                  <a:ext uri="{0D108BD9-81ED-4DB2-BD59-A6C34878D82A}">
                    <a16:rowId xmlns:a16="http://schemas.microsoft.com/office/drawing/2014/main" val="1122494901"/>
                  </a:ext>
                </a:extLst>
              </a:tr>
              <a:tr h="1666801">
                <a:tc>
                  <a:txBody>
                    <a:bodyPr/>
                    <a:lstStyle/>
                    <a:p>
                      <a:pPr indent="457200" algn="ctr">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Trần Hồng Việt và cộng sự, 2021</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ctr">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95%, 95,1%, 97%</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extLst>
                  <a:ext uri="{0D108BD9-81ED-4DB2-BD59-A6C34878D82A}">
                    <a16:rowId xmlns:a16="http://schemas.microsoft.com/office/drawing/2014/main" val="994371987"/>
                  </a:ext>
                </a:extLst>
              </a:tr>
              <a:tr h="786270">
                <a:tc>
                  <a:txBody>
                    <a:bodyPr/>
                    <a:lstStyle/>
                    <a:p>
                      <a:pPr indent="457200" algn="ctr">
                        <a:lnSpc>
                          <a:spcPct val="150000"/>
                        </a:lnSpc>
                        <a:spcBef>
                          <a:spcPts val="600"/>
                        </a:spcBef>
                        <a:spcAft>
                          <a:spcPts val="600"/>
                        </a:spcAft>
                      </a:pPr>
                      <a:r>
                        <a:rPr lang="fr-FR" sz="2800" b="1">
                          <a:effectLst/>
                          <a:latin typeface="Open Sans" panose="020B0606030504020204" pitchFamily="34" charset="0"/>
                          <a:ea typeface="Open Sans" panose="020B0606030504020204" pitchFamily="34" charset="0"/>
                          <a:cs typeface="Open Sans" panose="020B0606030504020204" pitchFamily="34" charset="0"/>
                        </a:rPr>
                        <a:t>P. Quintiliano và cộng sự, 2001</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ctr">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72%</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extLst>
                  <a:ext uri="{0D108BD9-81ED-4DB2-BD59-A6C34878D82A}">
                    <a16:rowId xmlns:a16="http://schemas.microsoft.com/office/drawing/2014/main" val="84544187"/>
                  </a:ext>
                </a:extLst>
              </a:tr>
              <a:tr h="1666801">
                <a:tc>
                  <a:txBody>
                    <a:bodyPr/>
                    <a:lstStyle/>
                    <a:p>
                      <a:pPr indent="457200" algn="ctr">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Phạm Văn Trường, Trần Thị Thảo</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ctr">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95%</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extLst>
                  <a:ext uri="{0D108BD9-81ED-4DB2-BD59-A6C34878D82A}">
                    <a16:rowId xmlns:a16="http://schemas.microsoft.com/office/drawing/2014/main" val="2570309332"/>
                  </a:ext>
                </a:extLst>
              </a:tr>
              <a:tr h="1217315">
                <a:tc>
                  <a:txBody>
                    <a:bodyPr/>
                    <a:lstStyle/>
                    <a:p>
                      <a:pPr indent="457200" algn="ctr">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AYDIN KAYACIK, 2008</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ctr">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78%</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extLst>
                  <a:ext uri="{0D108BD9-81ED-4DB2-BD59-A6C34878D82A}">
                    <a16:rowId xmlns:a16="http://schemas.microsoft.com/office/drawing/2014/main" val="1018676659"/>
                  </a:ext>
                </a:extLst>
              </a:tr>
              <a:tr h="786270">
                <a:tc>
                  <a:txBody>
                    <a:bodyPr/>
                    <a:lstStyle/>
                    <a:p>
                      <a:pPr indent="457200" algn="ctr">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Đề xuất của nhóm</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ctr">
                        <a:lnSpc>
                          <a:spcPct val="150000"/>
                        </a:lnSpc>
                        <a:spcBef>
                          <a:spcPts val="600"/>
                        </a:spcBef>
                        <a:spcAft>
                          <a:spcPts val="600"/>
                        </a:spcAft>
                      </a:pPr>
                      <a:r>
                        <a:rPr lang="en-US" sz="2800" b="1">
                          <a:effectLst/>
                          <a:latin typeface="Open Sans" panose="020B0606030504020204" pitchFamily="34" charset="0"/>
                          <a:ea typeface="Open Sans" panose="020B0606030504020204" pitchFamily="34" charset="0"/>
                          <a:cs typeface="Open Sans" panose="020B0606030504020204" pitchFamily="34" charset="0"/>
                        </a:rPr>
                        <a:t>98,46%</a:t>
                      </a:r>
                      <a:endParaRPr lang="vi-VN" sz="28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extLst>
                  <a:ext uri="{0D108BD9-81ED-4DB2-BD59-A6C34878D82A}">
                    <a16:rowId xmlns:a16="http://schemas.microsoft.com/office/drawing/2014/main" val="1542276095"/>
                  </a:ext>
                </a:extLst>
              </a:tr>
            </a:tbl>
          </a:graphicData>
        </a:graphic>
      </p:graphicFrame>
    </p:spTree>
    <p:extLst>
      <p:ext uri="{BB962C8B-B14F-4D97-AF65-F5344CB8AC3E}">
        <p14:creationId xmlns:p14="http://schemas.microsoft.com/office/powerpoint/2010/main" val="3412152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824718" y="0"/>
            <a:ext cx="7463282" cy="10287000"/>
            <a:chOff x="0" y="0"/>
            <a:chExt cx="2769196" cy="3479800"/>
          </a:xfrm>
        </p:grpSpPr>
        <p:sp>
          <p:nvSpPr>
            <p:cNvPr id="3" name="Freeform 3"/>
            <p:cNvSpPr/>
            <p:nvPr/>
          </p:nvSpPr>
          <p:spPr>
            <a:xfrm>
              <a:off x="0" y="0"/>
              <a:ext cx="2769196" cy="3479800"/>
            </a:xfrm>
            <a:custGeom>
              <a:avLst/>
              <a:gdLst/>
              <a:ahLst/>
              <a:cxnLst/>
              <a:rect l="l" t="t" r="r" b="b"/>
              <a:pathLst>
                <a:path w="2769196" h="3479800">
                  <a:moveTo>
                    <a:pt x="0" y="0"/>
                  </a:moveTo>
                  <a:lnTo>
                    <a:pt x="2769196" y="0"/>
                  </a:lnTo>
                  <a:lnTo>
                    <a:pt x="2769196" y="3479800"/>
                  </a:lnTo>
                  <a:lnTo>
                    <a:pt x="0" y="3479800"/>
                  </a:lnTo>
                  <a:close/>
                </a:path>
              </a:pathLst>
            </a:custGeom>
            <a:solidFill>
              <a:srgbClr val="004A98"/>
            </a:solidFill>
          </p:spPr>
        </p:sp>
      </p:grpSp>
      <p:grpSp>
        <p:nvGrpSpPr>
          <p:cNvPr id="4" name="Group 4"/>
          <p:cNvGrpSpPr/>
          <p:nvPr/>
        </p:nvGrpSpPr>
        <p:grpSpPr>
          <a:xfrm>
            <a:off x="10101691" y="2677679"/>
            <a:ext cx="12202208" cy="8169007"/>
            <a:chOff x="0" y="0"/>
            <a:chExt cx="16269610" cy="10892009"/>
          </a:xfrm>
        </p:grpSpPr>
        <p:pic>
          <p:nvPicPr>
            <p:cNvPr id="5" name="Picture 5"/>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6269610" cy="10778617"/>
            </a:xfrm>
            <a:prstGeom prst="rect">
              <a:avLst/>
            </a:prstGeom>
          </p:spPr>
        </p:pic>
        <p:pic>
          <p:nvPicPr>
            <p:cNvPr id="6" name="Picture 6"/>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42892" y="2009289"/>
              <a:ext cx="13407879" cy="8882720"/>
            </a:xfrm>
            <a:prstGeom prst="rect">
              <a:avLst/>
            </a:prstGeom>
          </p:spPr>
        </p:pic>
      </p:grpSp>
      <p:grpSp>
        <p:nvGrpSpPr>
          <p:cNvPr id="7" name="Group 7"/>
          <p:cNvGrpSpPr/>
          <p:nvPr/>
        </p:nvGrpSpPr>
        <p:grpSpPr>
          <a:xfrm>
            <a:off x="10824718" y="7760914"/>
            <a:ext cx="10055910" cy="3103762"/>
            <a:chOff x="0" y="0"/>
            <a:chExt cx="1362556" cy="396348"/>
          </a:xfrm>
        </p:grpSpPr>
        <p:sp>
          <p:nvSpPr>
            <p:cNvPr id="8" name="Freeform 8"/>
            <p:cNvSpPr/>
            <p:nvPr/>
          </p:nvSpPr>
          <p:spPr>
            <a:xfrm>
              <a:off x="0" y="0"/>
              <a:ext cx="1362556" cy="396348"/>
            </a:xfrm>
            <a:custGeom>
              <a:avLst/>
              <a:gdLst/>
              <a:ahLst/>
              <a:cxnLst/>
              <a:rect l="l" t="t" r="r" b="b"/>
              <a:pathLst>
                <a:path w="1362556" h="396348">
                  <a:moveTo>
                    <a:pt x="0" y="0"/>
                  </a:moveTo>
                  <a:lnTo>
                    <a:pt x="1362556" y="0"/>
                  </a:lnTo>
                  <a:lnTo>
                    <a:pt x="1362556" y="396348"/>
                  </a:lnTo>
                  <a:lnTo>
                    <a:pt x="0" y="396348"/>
                  </a:lnTo>
                  <a:close/>
                </a:path>
              </a:pathLst>
            </a:custGeom>
            <a:solidFill>
              <a:srgbClr val="011C50"/>
            </a:solidFill>
          </p:spPr>
        </p:sp>
      </p:grpSp>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487374" y="309060"/>
            <a:ext cx="5800626" cy="1790943"/>
          </a:xfrm>
          <a:prstGeom prst="rect">
            <a:avLst/>
          </a:prstGeom>
        </p:spPr>
      </p:pic>
      <p:sp>
        <p:nvSpPr>
          <p:cNvPr id="13" name="TextBox 13"/>
          <p:cNvSpPr txBox="1"/>
          <p:nvPr/>
        </p:nvSpPr>
        <p:spPr>
          <a:xfrm>
            <a:off x="154679" y="349741"/>
            <a:ext cx="10670039" cy="1916615"/>
          </a:xfrm>
          <a:prstGeom prst="rect">
            <a:avLst/>
          </a:prstGeom>
        </p:spPr>
        <p:txBody>
          <a:bodyPr wrap="square" lIns="0" tIns="0" rIns="0" bIns="0" rtlCol="0" anchor="t">
            <a:spAutoFit/>
          </a:bodyPr>
          <a:lstStyle/>
          <a:p>
            <a:pPr>
              <a:lnSpc>
                <a:spcPts val="7679"/>
              </a:lnSpc>
            </a:pPr>
            <a:r>
              <a:rPr lang="en-US" sz="6399">
                <a:solidFill>
                  <a:srgbClr val="011C50"/>
                </a:solidFill>
                <a:latin typeface="Public Sans Bold"/>
              </a:rPr>
              <a:t>So sánh phương pháp khác trên bộ dữ liệu YaleFaceB</a:t>
            </a:r>
          </a:p>
        </p:txBody>
      </p:sp>
      <p:graphicFrame>
        <p:nvGraphicFramePr>
          <p:cNvPr id="10" name="Bảng 9">
            <a:extLst>
              <a:ext uri="{FF2B5EF4-FFF2-40B4-BE49-F238E27FC236}">
                <a16:creationId xmlns:a16="http://schemas.microsoft.com/office/drawing/2014/main" id="{22D9A1C2-A267-40FE-8C31-75B6263EE364}"/>
              </a:ext>
            </a:extLst>
          </p:cNvPr>
          <p:cNvGraphicFramePr>
            <a:graphicFrameLocks noGrp="1"/>
          </p:cNvGraphicFramePr>
          <p:nvPr>
            <p:extLst>
              <p:ext uri="{D42A27DB-BD31-4B8C-83A1-F6EECF244321}">
                <p14:modId xmlns:p14="http://schemas.microsoft.com/office/powerpoint/2010/main" val="4101762264"/>
              </p:ext>
            </p:extLst>
          </p:nvPr>
        </p:nvGraphicFramePr>
        <p:xfrm>
          <a:off x="0" y="3281040"/>
          <a:ext cx="10824718" cy="4479876"/>
        </p:xfrm>
        <a:graphic>
          <a:graphicData uri="http://schemas.openxmlformats.org/drawingml/2006/table">
            <a:tbl>
              <a:tblPr firstRow="1" firstCol="1" bandRow="1">
                <a:tableStyleId>{5C22544A-7EE6-4342-B048-85BDC9FD1C3A}</a:tableStyleId>
              </a:tblPr>
              <a:tblGrid>
                <a:gridCol w="4331368">
                  <a:extLst>
                    <a:ext uri="{9D8B030D-6E8A-4147-A177-3AD203B41FA5}">
                      <a16:colId xmlns:a16="http://schemas.microsoft.com/office/drawing/2014/main" val="2074216106"/>
                    </a:ext>
                  </a:extLst>
                </a:gridCol>
                <a:gridCol w="6493350">
                  <a:extLst>
                    <a:ext uri="{9D8B030D-6E8A-4147-A177-3AD203B41FA5}">
                      <a16:colId xmlns:a16="http://schemas.microsoft.com/office/drawing/2014/main" val="563188598"/>
                    </a:ext>
                  </a:extLst>
                </a:gridCol>
              </a:tblGrid>
              <a:tr h="1119969">
                <a:tc>
                  <a:txBody>
                    <a:bodyPr/>
                    <a:lstStyle/>
                    <a:p>
                      <a:pPr indent="457200" algn="just">
                        <a:lnSpc>
                          <a:spcPct val="150000"/>
                        </a:lnSpc>
                        <a:spcBef>
                          <a:spcPts val="600"/>
                        </a:spcBef>
                        <a:spcAft>
                          <a:spcPts val="600"/>
                        </a:spcAft>
                      </a:pPr>
                      <a:r>
                        <a:rPr lang="en-US" sz="2500" b="1">
                          <a:effectLst/>
                          <a:latin typeface="Open Sans" panose="020B0606030504020204" pitchFamily="34" charset="0"/>
                          <a:ea typeface="Open Sans" panose="020B0606030504020204" pitchFamily="34" charset="0"/>
                          <a:cs typeface="Open Sans" panose="020B0606030504020204" pitchFamily="34" charset="0"/>
                        </a:rPr>
                        <a:t>Phương pháp</a:t>
                      </a:r>
                      <a:endParaRPr lang="vi-VN" sz="25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just">
                        <a:lnSpc>
                          <a:spcPct val="150000"/>
                        </a:lnSpc>
                        <a:spcBef>
                          <a:spcPts val="600"/>
                        </a:spcBef>
                        <a:spcAft>
                          <a:spcPts val="600"/>
                        </a:spcAft>
                      </a:pPr>
                      <a:r>
                        <a:rPr lang="en-US" sz="2500" b="1">
                          <a:effectLst/>
                          <a:latin typeface="Open Sans" panose="020B0606030504020204" pitchFamily="34" charset="0"/>
                          <a:ea typeface="Open Sans" panose="020B0606030504020204" pitchFamily="34" charset="0"/>
                          <a:cs typeface="Open Sans" panose="020B0606030504020204" pitchFamily="34" charset="0"/>
                        </a:rPr>
                        <a:t>Độ chính xác nhận dạng trung bình</a:t>
                      </a:r>
                      <a:endParaRPr lang="vi-VN" sz="25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extLst>
                  <a:ext uri="{0D108BD9-81ED-4DB2-BD59-A6C34878D82A}">
                    <a16:rowId xmlns:a16="http://schemas.microsoft.com/office/drawing/2014/main" val="3395077570"/>
                  </a:ext>
                </a:extLst>
              </a:tr>
              <a:tr h="1119969">
                <a:tc>
                  <a:txBody>
                    <a:bodyPr/>
                    <a:lstStyle/>
                    <a:p>
                      <a:pPr indent="457200" algn="just">
                        <a:lnSpc>
                          <a:spcPct val="150000"/>
                        </a:lnSpc>
                        <a:spcBef>
                          <a:spcPts val="600"/>
                        </a:spcBef>
                        <a:spcAft>
                          <a:spcPts val="600"/>
                        </a:spcAft>
                      </a:pPr>
                      <a:r>
                        <a:rPr lang="en-US" sz="2500" b="1">
                          <a:effectLst/>
                          <a:latin typeface="Open Sans" panose="020B0606030504020204" pitchFamily="34" charset="0"/>
                          <a:ea typeface="Open Sans" panose="020B0606030504020204" pitchFamily="34" charset="0"/>
                          <a:cs typeface="Open Sans" panose="020B0606030504020204" pitchFamily="34" charset="0"/>
                        </a:rPr>
                        <a:t>Nguyễn Thị Nông, 2012</a:t>
                      </a:r>
                      <a:endParaRPr lang="vi-VN" sz="25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just">
                        <a:lnSpc>
                          <a:spcPct val="150000"/>
                        </a:lnSpc>
                        <a:spcBef>
                          <a:spcPts val="600"/>
                        </a:spcBef>
                        <a:spcAft>
                          <a:spcPts val="600"/>
                        </a:spcAft>
                      </a:pPr>
                      <a:r>
                        <a:rPr lang="en-US" sz="2500" b="1">
                          <a:effectLst/>
                          <a:latin typeface="Open Sans" panose="020B0606030504020204" pitchFamily="34" charset="0"/>
                          <a:ea typeface="Open Sans" panose="020B0606030504020204" pitchFamily="34" charset="0"/>
                          <a:cs typeface="Open Sans" panose="020B0606030504020204" pitchFamily="34" charset="0"/>
                        </a:rPr>
                        <a:t>98,26% ; 98,16% ; 99,65% ; 100%</a:t>
                      </a:r>
                      <a:endParaRPr lang="vi-VN" sz="25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extLst>
                  <a:ext uri="{0D108BD9-81ED-4DB2-BD59-A6C34878D82A}">
                    <a16:rowId xmlns:a16="http://schemas.microsoft.com/office/drawing/2014/main" val="2311017753"/>
                  </a:ext>
                </a:extLst>
              </a:tr>
              <a:tr h="1119969">
                <a:tc>
                  <a:txBody>
                    <a:bodyPr/>
                    <a:lstStyle/>
                    <a:p>
                      <a:pPr indent="457200" algn="just">
                        <a:lnSpc>
                          <a:spcPct val="150000"/>
                        </a:lnSpc>
                        <a:spcBef>
                          <a:spcPts val="600"/>
                        </a:spcBef>
                        <a:spcAft>
                          <a:spcPts val="600"/>
                        </a:spcAft>
                      </a:pPr>
                      <a:r>
                        <a:rPr lang="en-US" sz="2500" b="1">
                          <a:effectLst/>
                          <a:latin typeface="Open Sans" panose="020B0606030504020204" pitchFamily="34" charset="0"/>
                          <a:ea typeface="Open Sans" panose="020B0606030504020204" pitchFamily="34" charset="0"/>
                          <a:cs typeface="Open Sans" panose="020B0606030504020204" pitchFamily="34" charset="0"/>
                        </a:rPr>
                        <a:t>T. Meenpal, 2018</a:t>
                      </a:r>
                      <a:endParaRPr lang="vi-VN" sz="25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just">
                        <a:lnSpc>
                          <a:spcPct val="150000"/>
                        </a:lnSpc>
                        <a:spcBef>
                          <a:spcPts val="600"/>
                        </a:spcBef>
                        <a:spcAft>
                          <a:spcPts val="600"/>
                        </a:spcAft>
                      </a:pPr>
                      <a:r>
                        <a:rPr lang="en-US" sz="2500" b="1">
                          <a:effectLst/>
                          <a:latin typeface="Open Sans" panose="020B0606030504020204" pitchFamily="34" charset="0"/>
                          <a:ea typeface="Open Sans" panose="020B0606030504020204" pitchFamily="34" charset="0"/>
                          <a:cs typeface="Open Sans" panose="020B0606030504020204" pitchFamily="34" charset="0"/>
                        </a:rPr>
                        <a:t>91.7%</a:t>
                      </a:r>
                      <a:endParaRPr lang="vi-VN" sz="25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extLst>
                  <a:ext uri="{0D108BD9-81ED-4DB2-BD59-A6C34878D82A}">
                    <a16:rowId xmlns:a16="http://schemas.microsoft.com/office/drawing/2014/main" val="1975537755"/>
                  </a:ext>
                </a:extLst>
              </a:tr>
              <a:tr h="1119969">
                <a:tc>
                  <a:txBody>
                    <a:bodyPr/>
                    <a:lstStyle/>
                    <a:p>
                      <a:pPr indent="457200" algn="just">
                        <a:lnSpc>
                          <a:spcPct val="150000"/>
                        </a:lnSpc>
                        <a:spcBef>
                          <a:spcPts val="600"/>
                        </a:spcBef>
                        <a:spcAft>
                          <a:spcPts val="600"/>
                        </a:spcAft>
                      </a:pPr>
                      <a:r>
                        <a:rPr lang="en-US" sz="2500" b="1">
                          <a:effectLst/>
                          <a:latin typeface="Open Sans" panose="020B0606030504020204" pitchFamily="34" charset="0"/>
                          <a:ea typeface="Open Sans" panose="020B0606030504020204" pitchFamily="34" charset="0"/>
                          <a:cs typeface="Open Sans" panose="020B0606030504020204" pitchFamily="34" charset="0"/>
                        </a:rPr>
                        <a:t>Đề xuất của nhóm </a:t>
                      </a:r>
                      <a:endParaRPr lang="vi-VN" sz="25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tc>
                  <a:txBody>
                    <a:bodyPr/>
                    <a:lstStyle/>
                    <a:p>
                      <a:pPr indent="457200" algn="just">
                        <a:lnSpc>
                          <a:spcPct val="150000"/>
                        </a:lnSpc>
                        <a:spcBef>
                          <a:spcPts val="600"/>
                        </a:spcBef>
                        <a:spcAft>
                          <a:spcPts val="600"/>
                        </a:spcAft>
                      </a:pPr>
                      <a:r>
                        <a:rPr lang="en-US" sz="2500" b="1">
                          <a:effectLst/>
                          <a:latin typeface="Open Sans" panose="020B0606030504020204" pitchFamily="34" charset="0"/>
                          <a:ea typeface="Open Sans" panose="020B0606030504020204" pitchFamily="34" charset="0"/>
                          <a:cs typeface="Open Sans" panose="020B0606030504020204" pitchFamily="34" charset="0"/>
                        </a:rPr>
                        <a:t>98,44%</a:t>
                      </a:r>
                      <a:endParaRPr lang="vi-VN" sz="2500" b="1">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tc>
                <a:extLst>
                  <a:ext uri="{0D108BD9-81ED-4DB2-BD59-A6C34878D82A}">
                    <a16:rowId xmlns:a16="http://schemas.microsoft.com/office/drawing/2014/main" val="3929520875"/>
                  </a:ext>
                </a:extLst>
              </a:tr>
            </a:tbl>
          </a:graphicData>
        </a:graphic>
      </p:graphicFrame>
    </p:spTree>
    <p:extLst>
      <p:ext uri="{BB962C8B-B14F-4D97-AF65-F5344CB8AC3E}">
        <p14:creationId xmlns:p14="http://schemas.microsoft.com/office/powerpoint/2010/main" val="1930797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846024" y="0"/>
            <a:ext cx="7463282" cy="10287000"/>
            <a:chOff x="0" y="0"/>
            <a:chExt cx="2769196" cy="3479800"/>
          </a:xfrm>
        </p:grpSpPr>
        <p:sp>
          <p:nvSpPr>
            <p:cNvPr id="3" name="Freeform 3"/>
            <p:cNvSpPr/>
            <p:nvPr/>
          </p:nvSpPr>
          <p:spPr>
            <a:xfrm>
              <a:off x="0" y="0"/>
              <a:ext cx="2769196" cy="3479800"/>
            </a:xfrm>
            <a:custGeom>
              <a:avLst/>
              <a:gdLst/>
              <a:ahLst/>
              <a:cxnLst/>
              <a:rect l="l" t="t" r="r" b="b"/>
              <a:pathLst>
                <a:path w="2769196" h="3479800">
                  <a:moveTo>
                    <a:pt x="0" y="0"/>
                  </a:moveTo>
                  <a:lnTo>
                    <a:pt x="2769196" y="0"/>
                  </a:lnTo>
                  <a:lnTo>
                    <a:pt x="2769196" y="3479800"/>
                  </a:lnTo>
                  <a:lnTo>
                    <a:pt x="0" y="3479800"/>
                  </a:lnTo>
                  <a:close/>
                </a:path>
              </a:pathLst>
            </a:custGeom>
            <a:solidFill>
              <a:srgbClr val="004A98"/>
            </a:solidFill>
          </p:spPr>
        </p:sp>
      </p:grpSp>
      <p:grpSp>
        <p:nvGrpSpPr>
          <p:cNvPr id="4" name="Group 4"/>
          <p:cNvGrpSpPr/>
          <p:nvPr/>
        </p:nvGrpSpPr>
        <p:grpSpPr>
          <a:xfrm>
            <a:off x="13053051" y="-1448041"/>
            <a:ext cx="12202208" cy="8169007"/>
            <a:chOff x="0" y="0"/>
            <a:chExt cx="16269610" cy="10892009"/>
          </a:xfrm>
        </p:grpSpPr>
        <p:pic>
          <p:nvPicPr>
            <p:cNvPr id="5" name="Picture 5"/>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6269610" cy="10778617"/>
            </a:xfrm>
            <a:prstGeom prst="rect">
              <a:avLst/>
            </a:prstGeom>
          </p:spPr>
        </p:pic>
        <p:pic>
          <p:nvPicPr>
            <p:cNvPr id="6" name="Picture 6"/>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42892" y="2009289"/>
              <a:ext cx="13407879" cy="8882720"/>
            </a:xfrm>
            <a:prstGeom prst="rect">
              <a:avLst/>
            </a:prstGeom>
          </p:spPr>
        </p:pic>
      </p:grpSp>
      <p:grpSp>
        <p:nvGrpSpPr>
          <p:cNvPr id="7" name="Group 7"/>
          <p:cNvGrpSpPr/>
          <p:nvPr/>
        </p:nvGrpSpPr>
        <p:grpSpPr>
          <a:xfrm>
            <a:off x="0" y="1136917"/>
            <a:ext cx="12846024" cy="2094849"/>
            <a:chOff x="0" y="0"/>
            <a:chExt cx="1362556" cy="396348"/>
          </a:xfrm>
        </p:grpSpPr>
        <p:sp>
          <p:nvSpPr>
            <p:cNvPr id="8" name="Freeform 8"/>
            <p:cNvSpPr/>
            <p:nvPr/>
          </p:nvSpPr>
          <p:spPr>
            <a:xfrm>
              <a:off x="0" y="0"/>
              <a:ext cx="1362556" cy="396348"/>
            </a:xfrm>
            <a:custGeom>
              <a:avLst/>
              <a:gdLst/>
              <a:ahLst/>
              <a:cxnLst/>
              <a:rect l="l" t="t" r="r" b="b"/>
              <a:pathLst>
                <a:path w="1362556" h="396348">
                  <a:moveTo>
                    <a:pt x="0" y="0"/>
                  </a:moveTo>
                  <a:lnTo>
                    <a:pt x="1362556" y="0"/>
                  </a:lnTo>
                  <a:lnTo>
                    <a:pt x="1362556" y="396348"/>
                  </a:lnTo>
                  <a:lnTo>
                    <a:pt x="0" y="396348"/>
                  </a:lnTo>
                  <a:close/>
                </a:path>
              </a:pathLst>
            </a:custGeom>
            <a:solidFill>
              <a:srgbClr val="011C50"/>
            </a:solidFill>
          </p:spPr>
        </p:sp>
      </p:grpSp>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202" y="1136917"/>
            <a:ext cx="5800626" cy="1790943"/>
          </a:xfrm>
          <a:prstGeom prst="rect">
            <a:avLst/>
          </a:prstGeom>
        </p:spPr>
      </p:pic>
      <p:sp>
        <p:nvSpPr>
          <p:cNvPr id="13" name="TextBox 13"/>
          <p:cNvSpPr txBox="1"/>
          <p:nvPr/>
        </p:nvSpPr>
        <p:spPr>
          <a:xfrm>
            <a:off x="154679" y="155417"/>
            <a:ext cx="10670039" cy="929165"/>
          </a:xfrm>
          <a:prstGeom prst="rect">
            <a:avLst/>
          </a:prstGeom>
        </p:spPr>
        <p:txBody>
          <a:bodyPr wrap="square" lIns="0" tIns="0" rIns="0" bIns="0" rtlCol="0" anchor="t">
            <a:spAutoFit/>
          </a:bodyPr>
          <a:lstStyle/>
          <a:p>
            <a:pPr>
              <a:lnSpc>
                <a:spcPts val="7679"/>
              </a:lnSpc>
            </a:pPr>
            <a:r>
              <a:rPr lang="en-US" sz="6399">
                <a:solidFill>
                  <a:srgbClr val="011C50"/>
                </a:solidFill>
                <a:latin typeface="Public Sans Bold"/>
              </a:rPr>
              <a:t>Kiến trúc ứng dụng</a:t>
            </a:r>
          </a:p>
        </p:txBody>
      </p:sp>
      <p:pic>
        <p:nvPicPr>
          <p:cNvPr id="11" name="Hình ảnh 10">
            <a:extLst>
              <a:ext uri="{FF2B5EF4-FFF2-40B4-BE49-F238E27FC236}">
                <a16:creationId xmlns:a16="http://schemas.microsoft.com/office/drawing/2014/main" id="{C4C0EE3B-FCA1-4FDB-BE3D-766DCBEA869A}"/>
              </a:ext>
            </a:extLst>
          </p:cNvPr>
          <p:cNvPicPr>
            <a:picLocks noChangeAspect="1"/>
          </p:cNvPicPr>
          <p:nvPr/>
        </p:nvPicPr>
        <p:blipFill>
          <a:blip r:embed="rId6"/>
          <a:stretch>
            <a:fillRect/>
          </a:stretch>
        </p:blipFill>
        <p:spPr>
          <a:xfrm>
            <a:off x="154678" y="3231765"/>
            <a:ext cx="12599667" cy="6899817"/>
          </a:xfrm>
          <a:prstGeom prst="rect">
            <a:avLst/>
          </a:prstGeom>
        </p:spPr>
      </p:pic>
    </p:spTree>
    <p:extLst>
      <p:ext uri="{BB962C8B-B14F-4D97-AF65-F5344CB8AC3E}">
        <p14:creationId xmlns:p14="http://schemas.microsoft.com/office/powerpoint/2010/main" val="507839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a:extLst>
              <a:ext uri="{FF2B5EF4-FFF2-40B4-BE49-F238E27FC236}">
                <a16:creationId xmlns:a16="http://schemas.microsoft.com/office/drawing/2014/main" id="{F79B6DE3-63DA-4128-9A33-103027050641}"/>
              </a:ext>
            </a:extLst>
          </p:cNvPr>
          <p:cNvGrpSpPr/>
          <p:nvPr/>
        </p:nvGrpSpPr>
        <p:grpSpPr>
          <a:xfrm>
            <a:off x="1286167" y="451184"/>
            <a:ext cx="13801432" cy="9384632"/>
            <a:chOff x="0" y="0"/>
            <a:chExt cx="16269610" cy="10892009"/>
          </a:xfrm>
        </p:grpSpPr>
        <p:pic>
          <p:nvPicPr>
            <p:cNvPr id="8" name="Picture 5">
              <a:extLst>
                <a:ext uri="{FF2B5EF4-FFF2-40B4-BE49-F238E27FC236}">
                  <a16:creationId xmlns:a16="http://schemas.microsoft.com/office/drawing/2014/main" id="{897DBB97-C23C-4D09-A407-BF8613E32ACA}"/>
                </a:ext>
              </a:extLst>
            </p:cNvPr>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6269610" cy="10778617"/>
            </a:xfrm>
            <a:prstGeom prst="rect">
              <a:avLst/>
            </a:prstGeom>
          </p:spPr>
        </p:pic>
        <p:pic>
          <p:nvPicPr>
            <p:cNvPr id="9" name="Picture 6">
              <a:extLst>
                <a:ext uri="{FF2B5EF4-FFF2-40B4-BE49-F238E27FC236}">
                  <a16:creationId xmlns:a16="http://schemas.microsoft.com/office/drawing/2014/main" id="{C6EDC6C5-54F2-46D7-8A03-1058A974D315}"/>
                </a:ext>
              </a:extLst>
            </p:cNvPr>
            <p:cNvPicPr>
              <a:picLocks noChangeAspect="1"/>
            </p:cNvPicPr>
            <p:nvPr/>
          </p:nvPicPr>
          <p:blipFill>
            <a:blip r:embed="rId4">
              <a:alphaModFix amt="14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042892" y="2009289"/>
              <a:ext cx="13407879" cy="8882720"/>
            </a:xfrm>
            <a:prstGeom prst="rect">
              <a:avLst/>
            </a:prstGeom>
          </p:spPr>
        </p:pic>
      </p:gr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996" y="2431814"/>
            <a:ext cx="5800626" cy="1790943"/>
          </a:xfrm>
          <a:prstGeom prst="rect">
            <a:avLst/>
          </a:prstGeom>
        </p:spPr>
      </p:pic>
      <p:sp>
        <p:nvSpPr>
          <p:cNvPr id="11" name="TextBox 11"/>
          <p:cNvSpPr txBox="1"/>
          <p:nvPr/>
        </p:nvSpPr>
        <p:spPr>
          <a:xfrm>
            <a:off x="1804711" y="5143500"/>
            <a:ext cx="8223105" cy="1278940"/>
          </a:xfrm>
          <a:prstGeom prst="rect">
            <a:avLst/>
          </a:prstGeom>
        </p:spPr>
        <p:txBody>
          <a:bodyPr wrap="square" lIns="0" tIns="0" rIns="0" bIns="0" rtlCol="0" anchor="t">
            <a:spAutoFit/>
          </a:bodyPr>
          <a:lstStyle/>
          <a:p>
            <a:pPr>
              <a:lnSpc>
                <a:spcPts val="7229"/>
              </a:lnSpc>
            </a:pPr>
            <a:r>
              <a:rPr lang="en-US" sz="19900">
                <a:solidFill>
                  <a:srgbClr val="011C50"/>
                </a:solidFill>
                <a:latin typeface="Public Sans Bold"/>
              </a:rPr>
              <a:t>DEMO</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b="11205"/>
          <a:stretch>
            <a:fillRect/>
          </a:stretch>
        </p:blipFill>
        <p:spPr>
          <a:xfrm>
            <a:off x="16956713" y="-4709514"/>
            <a:ext cx="7857064" cy="7705144"/>
          </a:xfrm>
          <a:prstGeom prst="rect">
            <a:avLst/>
          </a:prstGeom>
        </p:spPr>
      </p:pic>
      <p:sp>
        <p:nvSpPr>
          <p:cNvPr id="3" name="AutoShape 3"/>
          <p:cNvSpPr/>
          <p:nvPr/>
        </p:nvSpPr>
        <p:spPr>
          <a:xfrm>
            <a:off x="1157077" y="3032142"/>
            <a:ext cx="15934142" cy="0"/>
          </a:xfrm>
          <a:prstGeom prst="line">
            <a:avLst/>
          </a:prstGeom>
          <a:ln w="28575" cap="rnd">
            <a:solidFill>
              <a:srgbClr val="FFFFFF">
                <a:alpha val="49804"/>
              </a:srgbClr>
            </a:solidFill>
            <a:prstDash val="solid"/>
            <a:headEnd type="none" w="sm" len="sm"/>
            <a:tailEnd type="none" w="sm" len="sm"/>
          </a:ln>
        </p:spPr>
      </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2764648" y="8611311"/>
            <a:ext cx="6356016" cy="1962420"/>
          </a:xfrm>
          <a:prstGeom prst="rect">
            <a:avLst/>
          </a:prstGeom>
        </p:spPr>
      </p:pic>
      <p:grpSp>
        <p:nvGrpSpPr>
          <p:cNvPr id="5" name="Group 5"/>
          <p:cNvGrpSpPr/>
          <p:nvPr/>
        </p:nvGrpSpPr>
        <p:grpSpPr>
          <a:xfrm>
            <a:off x="1028700" y="2862069"/>
            <a:ext cx="340147" cy="34014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BE49"/>
            </a:solidFill>
          </p:spPr>
        </p:sp>
      </p:grpSp>
      <p:grpSp>
        <p:nvGrpSpPr>
          <p:cNvPr id="7" name="Group 7"/>
          <p:cNvGrpSpPr/>
          <p:nvPr/>
        </p:nvGrpSpPr>
        <p:grpSpPr>
          <a:xfrm>
            <a:off x="4445683" y="2862069"/>
            <a:ext cx="340147" cy="34014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BE49"/>
            </a:solidFill>
          </p:spPr>
        </p:sp>
      </p:grpSp>
      <p:grpSp>
        <p:nvGrpSpPr>
          <p:cNvPr id="9" name="Group 9"/>
          <p:cNvGrpSpPr/>
          <p:nvPr/>
        </p:nvGrpSpPr>
        <p:grpSpPr>
          <a:xfrm>
            <a:off x="7862666" y="2862069"/>
            <a:ext cx="340147" cy="340147"/>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BE49"/>
            </a:solidFill>
          </p:spPr>
        </p:sp>
      </p:grpSp>
      <p:grpSp>
        <p:nvGrpSpPr>
          <p:cNvPr id="11" name="Group 11"/>
          <p:cNvGrpSpPr/>
          <p:nvPr/>
        </p:nvGrpSpPr>
        <p:grpSpPr>
          <a:xfrm>
            <a:off x="11279649" y="2862069"/>
            <a:ext cx="340147" cy="340147"/>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BE49"/>
            </a:solidFill>
          </p:spPr>
        </p:sp>
      </p:grpSp>
      <p:grpSp>
        <p:nvGrpSpPr>
          <p:cNvPr id="13" name="Group 13"/>
          <p:cNvGrpSpPr/>
          <p:nvPr/>
        </p:nvGrpSpPr>
        <p:grpSpPr>
          <a:xfrm>
            <a:off x="14696632" y="2862069"/>
            <a:ext cx="340147" cy="340147"/>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BE49"/>
            </a:solidFill>
          </p:spPr>
        </p:sp>
      </p:grpSp>
      <p:grpSp>
        <p:nvGrpSpPr>
          <p:cNvPr id="15" name="Group 15"/>
          <p:cNvGrpSpPr/>
          <p:nvPr/>
        </p:nvGrpSpPr>
        <p:grpSpPr>
          <a:xfrm>
            <a:off x="1028700" y="3931571"/>
            <a:ext cx="2260081" cy="3141416"/>
            <a:chOff x="0" y="-38100"/>
            <a:chExt cx="3013442" cy="4188554"/>
          </a:xfrm>
        </p:grpSpPr>
        <p:sp>
          <p:nvSpPr>
            <p:cNvPr id="16" name="TextBox 16"/>
            <p:cNvSpPr txBox="1"/>
            <p:nvPr/>
          </p:nvSpPr>
          <p:spPr>
            <a:xfrm>
              <a:off x="0" y="1193319"/>
              <a:ext cx="3013442" cy="2957135"/>
            </a:xfrm>
            <a:prstGeom prst="rect">
              <a:avLst/>
            </a:prstGeom>
          </p:spPr>
          <p:txBody>
            <a:bodyPr lIns="0" tIns="0" rIns="0" bIns="0" rtlCol="0" anchor="t">
              <a:spAutoFit/>
            </a:bodyPr>
            <a:lstStyle/>
            <a:p>
              <a:pPr>
                <a:lnSpc>
                  <a:spcPts val="2880"/>
                </a:lnSpc>
              </a:pPr>
              <a:r>
                <a:rPr lang="en-US" sz="2400">
                  <a:solidFill>
                    <a:srgbClr val="FFFFFF"/>
                  </a:solidFill>
                  <a:latin typeface="Open Sans Bold"/>
                </a:rPr>
                <a:t>Một nhóm sinh viên Đại học FPT, chuyên ngành Kỹ thuật phần mềm </a:t>
              </a:r>
            </a:p>
          </p:txBody>
        </p:sp>
        <p:sp>
          <p:nvSpPr>
            <p:cNvPr id="17" name="TextBox 17"/>
            <p:cNvSpPr txBox="1"/>
            <p:nvPr/>
          </p:nvSpPr>
          <p:spPr>
            <a:xfrm>
              <a:off x="0" y="-38100"/>
              <a:ext cx="3013442" cy="764540"/>
            </a:xfrm>
            <a:prstGeom prst="rect">
              <a:avLst/>
            </a:prstGeom>
          </p:spPr>
          <p:txBody>
            <a:bodyPr lIns="0" tIns="0" rIns="0" bIns="0" rtlCol="0" anchor="t">
              <a:spAutoFit/>
            </a:bodyPr>
            <a:lstStyle/>
            <a:p>
              <a:pPr marL="0" lvl="0" indent="0" algn="l">
                <a:lnSpc>
                  <a:spcPts val="4680"/>
                </a:lnSpc>
                <a:spcBef>
                  <a:spcPct val="0"/>
                </a:spcBef>
              </a:pPr>
              <a:r>
                <a:rPr lang="en-US" sz="3600">
                  <a:solidFill>
                    <a:srgbClr val="FFFFFF"/>
                  </a:solidFill>
                  <a:latin typeface="Public Sans Bold"/>
                </a:rPr>
                <a:t>2018</a:t>
              </a:r>
            </a:p>
          </p:txBody>
        </p:sp>
      </p:grpSp>
      <p:grpSp>
        <p:nvGrpSpPr>
          <p:cNvPr id="19" name="Group 19"/>
          <p:cNvGrpSpPr/>
          <p:nvPr/>
        </p:nvGrpSpPr>
        <p:grpSpPr>
          <a:xfrm>
            <a:off x="4445683" y="3931571"/>
            <a:ext cx="2260081" cy="3088121"/>
            <a:chOff x="0" y="-38100"/>
            <a:chExt cx="3013442" cy="4117494"/>
          </a:xfrm>
        </p:grpSpPr>
        <p:sp>
          <p:nvSpPr>
            <p:cNvPr id="20" name="TextBox 20"/>
            <p:cNvSpPr txBox="1"/>
            <p:nvPr/>
          </p:nvSpPr>
          <p:spPr>
            <a:xfrm>
              <a:off x="0" y="1193319"/>
              <a:ext cx="3013442" cy="2886075"/>
            </a:xfrm>
            <a:prstGeom prst="rect">
              <a:avLst/>
            </a:prstGeom>
          </p:spPr>
          <p:txBody>
            <a:bodyPr lIns="0" tIns="0" rIns="0" bIns="0" rtlCol="0" anchor="t">
              <a:spAutoFit/>
            </a:bodyPr>
            <a:lstStyle/>
            <a:p>
              <a:pPr marL="0" lvl="0" indent="0">
                <a:lnSpc>
                  <a:spcPts val="2879"/>
                </a:lnSpc>
                <a:spcBef>
                  <a:spcPct val="0"/>
                </a:spcBef>
              </a:pPr>
              <a:r>
                <a:rPr lang="en-US" sz="2400">
                  <a:solidFill>
                    <a:srgbClr val="FFFFFF"/>
                  </a:solidFill>
                  <a:latin typeface="Open Sans Bold"/>
                </a:rPr>
                <a:t>Đại học Thăng Long đang thử nghiệm hệ thống điểm danh thông minh</a:t>
              </a:r>
            </a:p>
          </p:txBody>
        </p:sp>
        <p:sp>
          <p:nvSpPr>
            <p:cNvPr id="21" name="TextBox 21"/>
            <p:cNvSpPr txBox="1"/>
            <p:nvPr/>
          </p:nvSpPr>
          <p:spPr>
            <a:xfrm>
              <a:off x="0" y="-38100"/>
              <a:ext cx="3013442" cy="764540"/>
            </a:xfrm>
            <a:prstGeom prst="rect">
              <a:avLst/>
            </a:prstGeom>
          </p:spPr>
          <p:txBody>
            <a:bodyPr lIns="0" tIns="0" rIns="0" bIns="0" rtlCol="0" anchor="t">
              <a:spAutoFit/>
            </a:bodyPr>
            <a:lstStyle/>
            <a:p>
              <a:pPr marL="0" lvl="0" indent="0" algn="l">
                <a:lnSpc>
                  <a:spcPts val="4680"/>
                </a:lnSpc>
                <a:spcBef>
                  <a:spcPct val="0"/>
                </a:spcBef>
              </a:pPr>
              <a:r>
                <a:rPr lang="en-US" sz="3600">
                  <a:solidFill>
                    <a:srgbClr val="FFFFFF"/>
                  </a:solidFill>
                  <a:latin typeface="Public Sans Bold"/>
                </a:rPr>
                <a:t>04/2019</a:t>
              </a:r>
            </a:p>
          </p:txBody>
        </p:sp>
      </p:grpSp>
      <p:grpSp>
        <p:nvGrpSpPr>
          <p:cNvPr id="23" name="Group 23"/>
          <p:cNvGrpSpPr/>
          <p:nvPr/>
        </p:nvGrpSpPr>
        <p:grpSpPr>
          <a:xfrm>
            <a:off x="7862666" y="3931571"/>
            <a:ext cx="2260081" cy="3812021"/>
            <a:chOff x="0" y="-38100"/>
            <a:chExt cx="3013442" cy="5082694"/>
          </a:xfrm>
        </p:grpSpPr>
        <p:sp>
          <p:nvSpPr>
            <p:cNvPr id="24" name="TextBox 24"/>
            <p:cNvSpPr txBox="1"/>
            <p:nvPr/>
          </p:nvSpPr>
          <p:spPr>
            <a:xfrm>
              <a:off x="0" y="1193319"/>
              <a:ext cx="3013442" cy="3851275"/>
            </a:xfrm>
            <a:prstGeom prst="rect">
              <a:avLst/>
            </a:prstGeom>
          </p:spPr>
          <p:txBody>
            <a:bodyPr lIns="0" tIns="0" rIns="0" bIns="0" rtlCol="0" anchor="t">
              <a:spAutoFit/>
            </a:bodyPr>
            <a:lstStyle/>
            <a:p>
              <a:pPr marL="0" lvl="0" indent="0">
                <a:lnSpc>
                  <a:spcPts val="2879"/>
                </a:lnSpc>
                <a:spcBef>
                  <a:spcPct val="0"/>
                </a:spcBef>
              </a:pPr>
              <a:r>
                <a:rPr lang="en-US" sz="2400">
                  <a:solidFill>
                    <a:srgbClr val="FFFFFF"/>
                  </a:solidFill>
                  <a:latin typeface="Open Sans Bold"/>
                </a:rPr>
                <a:t>THCS Lê Quý Đôn TP.HCM, lần đầu tiên CN nhận diện khuôn mặt điểm danh HS được tập đoàn NEC lắp đặt</a:t>
              </a:r>
            </a:p>
          </p:txBody>
        </p:sp>
        <p:sp>
          <p:nvSpPr>
            <p:cNvPr id="25" name="TextBox 25"/>
            <p:cNvSpPr txBox="1"/>
            <p:nvPr/>
          </p:nvSpPr>
          <p:spPr>
            <a:xfrm>
              <a:off x="0" y="-38100"/>
              <a:ext cx="3013442" cy="764540"/>
            </a:xfrm>
            <a:prstGeom prst="rect">
              <a:avLst/>
            </a:prstGeom>
          </p:spPr>
          <p:txBody>
            <a:bodyPr lIns="0" tIns="0" rIns="0" bIns="0" rtlCol="0" anchor="t">
              <a:spAutoFit/>
            </a:bodyPr>
            <a:lstStyle/>
            <a:p>
              <a:pPr marL="0" lvl="0" indent="0" algn="l">
                <a:lnSpc>
                  <a:spcPts val="4680"/>
                </a:lnSpc>
                <a:spcBef>
                  <a:spcPct val="0"/>
                </a:spcBef>
              </a:pPr>
              <a:r>
                <a:rPr lang="en-US" sz="3600">
                  <a:solidFill>
                    <a:srgbClr val="FFFFFF"/>
                  </a:solidFill>
                  <a:latin typeface="Public Sans Bold"/>
                </a:rPr>
                <a:t>05/2019</a:t>
              </a:r>
            </a:p>
          </p:txBody>
        </p:sp>
      </p:grpSp>
      <p:grpSp>
        <p:nvGrpSpPr>
          <p:cNvPr id="27" name="Group 27"/>
          <p:cNvGrpSpPr/>
          <p:nvPr/>
        </p:nvGrpSpPr>
        <p:grpSpPr>
          <a:xfrm>
            <a:off x="11279649" y="3931571"/>
            <a:ext cx="2260081" cy="3450071"/>
            <a:chOff x="0" y="-38100"/>
            <a:chExt cx="3013442" cy="4600094"/>
          </a:xfrm>
        </p:grpSpPr>
        <p:sp>
          <p:nvSpPr>
            <p:cNvPr id="28" name="TextBox 28"/>
            <p:cNvSpPr txBox="1"/>
            <p:nvPr/>
          </p:nvSpPr>
          <p:spPr>
            <a:xfrm>
              <a:off x="0" y="1193319"/>
              <a:ext cx="3013442" cy="3368675"/>
            </a:xfrm>
            <a:prstGeom prst="rect">
              <a:avLst/>
            </a:prstGeom>
          </p:spPr>
          <p:txBody>
            <a:bodyPr lIns="0" tIns="0" rIns="0" bIns="0" rtlCol="0" anchor="t">
              <a:spAutoFit/>
            </a:bodyPr>
            <a:lstStyle/>
            <a:p>
              <a:pPr marL="0" lvl="0" indent="0">
                <a:lnSpc>
                  <a:spcPts val="2879"/>
                </a:lnSpc>
                <a:spcBef>
                  <a:spcPct val="0"/>
                </a:spcBef>
              </a:pPr>
              <a:r>
                <a:rPr lang="en-US" sz="2400">
                  <a:solidFill>
                    <a:srgbClr val="FFFFFF"/>
                  </a:solidFill>
                  <a:latin typeface="Open Sans Bold"/>
                </a:rPr>
                <a:t>Giải pháp nhận diện khuôn mặt Viettel Solutions đạt tiêu chuẩn Mỹ</a:t>
              </a:r>
            </a:p>
            <a:p>
              <a:pPr marL="0" lvl="0" indent="0">
                <a:lnSpc>
                  <a:spcPts val="2879"/>
                </a:lnSpc>
                <a:spcBef>
                  <a:spcPct val="0"/>
                </a:spcBef>
              </a:pPr>
              <a:endParaRPr lang="en-US" sz="2400">
                <a:solidFill>
                  <a:srgbClr val="FFFFFF"/>
                </a:solidFill>
                <a:latin typeface="Open Sans Bold"/>
              </a:endParaRPr>
            </a:p>
          </p:txBody>
        </p:sp>
        <p:sp>
          <p:nvSpPr>
            <p:cNvPr id="29" name="TextBox 29"/>
            <p:cNvSpPr txBox="1"/>
            <p:nvPr/>
          </p:nvSpPr>
          <p:spPr>
            <a:xfrm>
              <a:off x="0" y="-38100"/>
              <a:ext cx="3013442" cy="764540"/>
            </a:xfrm>
            <a:prstGeom prst="rect">
              <a:avLst/>
            </a:prstGeom>
          </p:spPr>
          <p:txBody>
            <a:bodyPr lIns="0" tIns="0" rIns="0" bIns="0" rtlCol="0" anchor="t">
              <a:spAutoFit/>
            </a:bodyPr>
            <a:lstStyle/>
            <a:p>
              <a:pPr marL="0" lvl="0" indent="0" algn="l">
                <a:lnSpc>
                  <a:spcPts val="4680"/>
                </a:lnSpc>
                <a:spcBef>
                  <a:spcPct val="0"/>
                </a:spcBef>
              </a:pPr>
              <a:r>
                <a:rPr lang="en-US" sz="3600">
                  <a:solidFill>
                    <a:srgbClr val="FFFFFF"/>
                  </a:solidFill>
                  <a:latin typeface="Public Sans Bold"/>
                </a:rPr>
                <a:t>11/2021</a:t>
              </a:r>
            </a:p>
          </p:txBody>
        </p:sp>
      </p:grpSp>
      <p:sp>
        <p:nvSpPr>
          <p:cNvPr id="35" name="TextBox 35"/>
          <p:cNvSpPr txBox="1"/>
          <p:nvPr/>
        </p:nvSpPr>
        <p:spPr>
          <a:xfrm>
            <a:off x="1028700" y="1019175"/>
            <a:ext cx="6833966" cy="984885"/>
          </a:xfrm>
          <a:prstGeom prst="rect">
            <a:avLst/>
          </a:prstGeom>
        </p:spPr>
        <p:txBody>
          <a:bodyPr lIns="0" tIns="0" rIns="0" bIns="0" rtlCol="0" anchor="t">
            <a:spAutoFit/>
          </a:bodyPr>
          <a:lstStyle/>
          <a:p>
            <a:pPr>
              <a:lnSpc>
                <a:spcPts val="7679"/>
              </a:lnSpc>
            </a:pPr>
            <a:r>
              <a:rPr lang="en-US" sz="6399">
                <a:solidFill>
                  <a:srgbClr val="FFFFFF"/>
                </a:solidFill>
                <a:latin typeface="Public Sans Bold"/>
              </a:rPr>
              <a:t>Dòng thời gian</a:t>
            </a:r>
          </a:p>
        </p:txBody>
      </p:sp>
      <p:pic>
        <p:nvPicPr>
          <p:cNvPr id="36" name="Picture 3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33228"/>
            <a:ext cx="5800626" cy="17909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0-#ppt_w/2"/>
                                          </p:val>
                                        </p:tav>
                                        <p:tav tm="100000">
                                          <p:val>
                                            <p:strVal val="#ppt_x"/>
                                          </p:val>
                                        </p:tav>
                                      </p:tavLst>
                                    </p:anim>
                                    <p:anim calcmode="lin" valueType="num">
                                      <p:cBhvr additive="base">
                                        <p:cTn id="17" dur="50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0-#ppt_w/2"/>
                                          </p:val>
                                        </p:tav>
                                        <p:tav tm="100000">
                                          <p:val>
                                            <p:strVal val="#ppt_x"/>
                                          </p:val>
                                        </p:tav>
                                      </p:tavLst>
                                    </p:anim>
                                    <p:anim calcmode="lin" valueType="num">
                                      <p:cBhvr additive="base">
                                        <p:cTn id="22" dur="500" fill="hold"/>
                                        <p:tgtEl>
                                          <p:spTgt spid="23"/>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8"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0-#ppt_w/2"/>
                                          </p:val>
                                        </p:tav>
                                        <p:tav tm="100000">
                                          <p:val>
                                            <p:strVal val="#ppt_x"/>
                                          </p:val>
                                        </p:tav>
                                      </p:tavLst>
                                    </p:anim>
                                    <p:anim calcmode="lin" valueType="num">
                                      <p:cBhvr additive="base">
                                        <p:cTn id="27"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2">
            <a:extLst>
              <a:ext uri="{FF2B5EF4-FFF2-40B4-BE49-F238E27FC236}">
                <a16:creationId xmlns:a16="http://schemas.microsoft.com/office/drawing/2014/main" id="{D23420AD-AFFD-49A2-9C7A-FD73DC3B0686}"/>
              </a:ext>
            </a:extLst>
          </p:cNvPr>
          <p:cNvGrpSpPr/>
          <p:nvPr/>
        </p:nvGrpSpPr>
        <p:grpSpPr>
          <a:xfrm rot="19565042">
            <a:off x="2133600" y="-1573857"/>
            <a:ext cx="14020800" cy="12920901"/>
            <a:chOff x="4216345" y="3711970"/>
            <a:chExt cx="21315394" cy="20871177"/>
          </a:xfrm>
        </p:grpSpPr>
        <p:pic>
          <p:nvPicPr>
            <p:cNvPr id="12" name="Picture 3">
              <a:extLst>
                <a:ext uri="{FF2B5EF4-FFF2-40B4-BE49-F238E27FC236}">
                  <a16:creationId xmlns:a16="http://schemas.microsoft.com/office/drawing/2014/main" id="{053CC732-93A1-46C1-AEFD-5CFEDB4E96B7}"/>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5687">
              <a:off x="6722477" y="3711970"/>
              <a:ext cx="18809262" cy="19956776"/>
            </a:xfrm>
            <a:prstGeom prst="rect">
              <a:avLst/>
            </a:prstGeom>
          </p:spPr>
        </p:pic>
        <p:pic>
          <p:nvPicPr>
            <p:cNvPr id="13" name="Picture 4">
              <a:extLst>
                <a:ext uri="{FF2B5EF4-FFF2-40B4-BE49-F238E27FC236}">
                  <a16:creationId xmlns:a16="http://schemas.microsoft.com/office/drawing/2014/main" id="{8E124465-48FB-4B3C-8AFB-D8E2C27CD142}"/>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24577">
              <a:off x="4216345" y="4626371"/>
              <a:ext cx="18809263" cy="19956776"/>
            </a:xfrm>
            <a:prstGeom prst="rect">
              <a:avLst/>
            </a:prstGeom>
          </p:spPr>
        </p:pic>
      </p:grpSp>
      <p:sp>
        <p:nvSpPr>
          <p:cNvPr id="4" name="TextBox 4"/>
          <p:cNvSpPr txBox="1"/>
          <p:nvPr/>
        </p:nvSpPr>
        <p:spPr>
          <a:xfrm>
            <a:off x="866253" y="2475459"/>
            <a:ext cx="17421747" cy="1015663"/>
          </a:xfrm>
          <a:prstGeom prst="rect">
            <a:avLst/>
          </a:prstGeom>
        </p:spPr>
        <p:txBody>
          <a:bodyPr lIns="0" tIns="0" rIns="0" bIns="0" rtlCol="0" anchor="t">
            <a:spAutoFit/>
          </a:bodyPr>
          <a:lstStyle/>
          <a:p>
            <a:pPr lvl="2" fontAlgn="base">
              <a:spcBef>
                <a:spcPts val="600"/>
              </a:spcBef>
              <a:spcAft>
                <a:spcPts val="600"/>
              </a:spcAft>
            </a:pPr>
            <a:r>
              <a:rPr lang="en-US" sz="6600" b="1" u="none" strike="noStrike" kern="0" spc="0">
                <a:ln>
                  <a:noFill/>
                </a:ln>
                <a:solidFill>
                  <a:schemeClr val="tx2"/>
                </a:solidFill>
                <a:effectLst>
                  <a:glow>
                    <a:srgbClr val="000000"/>
                  </a:glow>
                  <a:outerShdw sx="0" sy="0">
                    <a:srgbClr val="000000"/>
                  </a:outerShdw>
                  <a:reflection stA="0" endPos="0" fadeDir="0" sx="0" sy="0"/>
                </a:effectLst>
                <a:latin typeface="Public Sans Bold" panose="020B0604020202020204" charset="-93"/>
                <a:ea typeface="Times New Roman" panose="02020603050405020304" pitchFamily="18" charset="0"/>
              </a:rPr>
              <a:t>KẾT LUẬN VÀ HƯỚNG PHÁT TRIỂN</a:t>
            </a:r>
          </a:p>
        </p:txBody>
      </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800000">
            <a:off x="0" y="8521891"/>
            <a:ext cx="5800626" cy="1790943"/>
          </a:xfrm>
          <a:prstGeom prst="rect">
            <a:avLst/>
          </a:prstGeom>
        </p:spPr>
      </p:pic>
    </p:spTree>
    <p:extLst>
      <p:ext uri="{BB962C8B-B14F-4D97-AF65-F5344CB8AC3E}">
        <p14:creationId xmlns:p14="http://schemas.microsoft.com/office/powerpoint/2010/main" val="2419272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a:off x="7250735" y="-774700"/>
            <a:ext cx="15051428" cy="14746763"/>
            <a:chOff x="0" y="0"/>
            <a:chExt cx="20068571" cy="19662351"/>
          </a:xfrm>
        </p:grpSpPr>
        <p:pic>
          <p:nvPicPr>
            <p:cNvPr id="3" name="Picture 3"/>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7410038" cy="18629418"/>
            </a:xfrm>
            <a:prstGeom prst="rect">
              <a:avLst/>
            </a:prstGeom>
          </p:spPr>
        </p:pic>
        <p:pic>
          <p:nvPicPr>
            <p:cNvPr id="4" name="Picture 4"/>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58533" y="1032933"/>
              <a:ext cx="17410038" cy="18629418"/>
            </a:xfrm>
            <a:prstGeom prst="rect">
              <a:avLst/>
            </a:prstGeom>
          </p:spPr>
        </p:pic>
      </p:grpSp>
      <p:grpSp>
        <p:nvGrpSpPr>
          <p:cNvPr id="5" name="Group 5"/>
          <p:cNvGrpSpPr/>
          <p:nvPr/>
        </p:nvGrpSpPr>
        <p:grpSpPr>
          <a:xfrm>
            <a:off x="-1348238" y="7352512"/>
            <a:ext cx="19636238" cy="3103762"/>
            <a:chOff x="0" y="0"/>
            <a:chExt cx="2507534" cy="396348"/>
          </a:xfrm>
        </p:grpSpPr>
        <p:sp>
          <p:nvSpPr>
            <p:cNvPr id="6" name="Freeform 6"/>
            <p:cNvSpPr/>
            <p:nvPr/>
          </p:nvSpPr>
          <p:spPr>
            <a:xfrm>
              <a:off x="0" y="0"/>
              <a:ext cx="2507534" cy="396348"/>
            </a:xfrm>
            <a:custGeom>
              <a:avLst/>
              <a:gdLst/>
              <a:ahLst/>
              <a:cxnLst/>
              <a:rect l="l" t="t" r="r" b="b"/>
              <a:pathLst>
                <a:path w="2507534" h="396348">
                  <a:moveTo>
                    <a:pt x="0" y="0"/>
                  </a:moveTo>
                  <a:lnTo>
                    <a:pt x="2507534" y="0"/>
                  </a:lnTo>
                  <a:lnTo>
                    <a:pt x="2507534" y="396348"/>
                  </a:lnTo>
                  <a:lnTo>
                    <a:pt x="0" y="396348"/>
                  </a:lnTo>
                  <a:close/>
                </a:path>
              </a:pathLst>
            </a:custGeom>
            <a:solidFill>
              <a:srgbClr val="011C50"/>
            </a:solidFill>
          </p:spPr>
        </p:sp>
      </p:gr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5800626" cy="1790943"/>
          </a:xfrm>
          <a:prstGeom prst="rect">
            <a:avLst/>
          </a:prstGeom>
        </p:spPr>
      </p:pic>
      <p:grpSp>
        <p:nvGrpSpPr>
          <p:cNvPr id="8" name="Group 8"/>
          <p:cNvGrpSpPr/>
          <p:nvPr/>
        </p:nvGrpSpPr>
        <p:grpSpPr>
          <a:xfrm>
            <a:off x="1028700" y="1513473"/>
            <a:ext cx="15912001" cy="2236558"/>
            <a:chOff x="0" y="0"/>
            <a:chExt cx="21216002" cy="2982078"/>
          </a:xfrm>
        </p:grpSpPr>
        <p:sp>
          <p:nvSpPr>
            <p:cNvPr id="9" name="TextBox 9"/>
            <p:cNvSpPr txBox="1"/>
            <p:nvPr/>
          </p:nvSpPr>
          <p:spPr>
            <a:xfrm>
              <a:off x="0" y="0"/>
              <a:ext cx="21216002" cy="1766008"/>
            </a:xfrm>
            <a:prstGeom prst="rect">
              <a:avLst/>
            </a:prstGeom>
          </p:spPr>
          <p:txBody>
            <a:bodyPr lIns="0" tIns="0" rIns="0" bIns="0" rtlCol="0" anchor="t">
              <a:spAutoFit/>
            </a:bodyPr>
            <a:lstStyle/>
            <a:p>
              <a:pPr>
                <a:lnSpc>
                  <a:spcPts val="10486"/>
                </a:lnSpc>
              </a:pPr>
              <a:r>
                <a:rPr lang="en-US" sz="8738">
                  <a:solidFill>
                    <a:srgbClr val="FFFFFF"/>
                  </a:solidFill>
                  <a:latin typeface="Public Sans Bold"/>
                </a:rPr>
                <a:t>CẢM ƠN</a:t>
              </a:r>
            </a:p>
          </p:txBody>
        </p:sp>
        <p:sp>
          <p:nvSpPr>
            <p:cNvPr id="10" name="TextBox 10"/>
            <p:cNvSpPr txBox="1"/>
            <p:nvPr/>
          </p:nvSpPr>
          <p:spPr>
            <a:xfrm>
              <a:off x="0" y="1642183"/>
              <a:ext cx="21216002" cy="1341825"/>
            </a:xfrm>
            <a:prstGeom prst="rect">
              <a:avLst/>
            </a:prstGeom>
          </p:spPr>
          <p:txBody>
            <a:bodyPr lIns="0" tIns="0" rIns="0" bIns="0" rtlCol="0" anchor="t">
              <a:spAutoFit/>
            </a:bodyPr>
            <a:lstStyle/>
            <a:p>
              <a:pPr>
                <a:lnSpc>
                  <a:spcPts val="8449"/>
                </a:lnSpc>
              </a:pPr>
              <a:r>
                <a:rPr lang="en-US" sz="6035">
                  <a:solidFill>
                    <a:srgbClr val="FFFFFF"/>
                  </a:solidFill>
                  <a:latin typeface="Public Sans"/>
                </a:rPr>
                <a:t>QUÝ THẦY CÔ VÀ CÁC BẠN ĐÃ LẮNG NGHE</a:t>
              </a:r>
            </a:p>
          </p:txBody>
        </p:sp>
      </p:grpSp>
      <p:sp>
        <p:nvSpPr>
          <p:cNvPr id="11" name="TextBox 11"/>
          <p:cNvSpPr txBox="1"/>
          <p:nvPr/>
        </p:nvSpPr>
        <p:spPr>
          <a:xfrm>
            <a:off x="528011" y="7889346"/>
            <a:ext cx="5654185" cy="1953895"/>
          </a:xfrm>
          <a:prstGeom prst="rect">
            <a:avLst/>
          </a:prstGeom>
        </p:spPr>
        <p:txBody>
          <a:bodyPr lIns="0" tIns="0" rIns="0" bIns="0" rtlCol="0" anchor="t">
            <a:spAutoFit/>
          </a:bodyPr>
          <a:lstStyle/>
          <a:p>
            <a:pPr>
              <a:lnSpc>
                <a:spcPts val="5179"/>
              </a:lnSpc>
            </a:pPr>
            <a:r>
              <a:rPr lang="en-US" sz="3699">
                <a:solidFill>
                  <a:srgbClr val="F5BE49"/>
                </a:solidFill>
                <a:latin typeface="Public Sans Bold"/>
              </a:rPr>
              <a:t>Nguyễn Ngọc Hải</a:t>
            </a:r>
          </a:p>
          <a:p>
            <a:pPr>
              <a:lnSpc>
                <a:spcPts val="5179"/>
              </a:lnSpc>
            </a:pPr>
            <a:r>
              <a:rPr lang="en-US" sz="3699">
                <a:solidFill>
                  <a:srgbClr val="F5BE49"/>
                </a:solidFill>
                <a:latin typeface="Public Sans Bold"/>
              </a:rPr>
              <a:t>Đặng Hoàng Cẩm My</a:t>
            </a:r>
          </a:p>
          <a:p>
            <a:pPr>
              <a:lnSpc>
                <a:spcPts val="5179"/>
              </a:lnSpc>
            </a:pPr>
            <a:r>
              <a:rPr lang="en-US" sz="3699">
                <a:solidFill>
                  <a:srgbClr val="F5BE49"/>
                </a:solidFill>
                <a:latin typeface="Public Sans Bold"/>
              </a:rPr>
              <a:t>Trương Hồng Phi</a:t>
            </a:r>
          </a:p>
        </p:txBody>
      </p:sp>
      <p:sp>
        <p:nvSpPr>
          <p:cNvPr id="12" name="TextBox 12"/>
          <p:cNvSpPr txBox="1"/>
          <p:nvPr/>
        </p:nvSpPr>
        <p:spPr>
          <a:xfrm>
            <a:off x="10376934" y="8281458"/>
            <a:ext cx="7640186" cy="622935"/>
          </a:xfrm>
          <a:prstGeom prst="rect">
            <a:avLst/>
          </a:prstGeom>
        </p:spPr>
        <p:txBody>
          <a:bodyPr lIns="0" tIns="0" rIns="0" bIns="0" rtlCol="0" anchor="t">
            <a:spAutoFit/>
          </a:bodyPr>
          <a:lstStyle/>
          <a:p>
            <a:pPr>
              <a:lnSpc>
                <a:spcPts val="5040"/>
              </a:lnSpc>
            </a:pPr>
            <a:r>
              <a:rPr lang="en-US" sz="3600">
                <a:solidFill>
                  <a:srgbClr val="F5BE49"/>
                </a:solidFill>
                <a:latin typeface="Public Sans Bold Bold"/>
              </a:rPr>
              <a:t>GVHD: ThS. NGUYỄN VĂN THỊNH</a:t>
            </a:r>
          </a:p>
        </p:txBody>
      </p:sp>
      <p:pic>
        <p:nvPicPr>
          <p:cNvPr id="1028" name="Picture 4">
            <a:extLst>
              <a:ext uri="{FF2B5EF4-FFF2-40B4-BE49-F238E27FC236}">
                <a16:creationId xmlns:a16="http://schemas.microsoft.com/office/drawing/2014/main" id="{35D09603-CE70-4850-AD06-A59A0A6C5E33}"/>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78924" y="661543"/>
            <a:ext cx="6337541" cy="23765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ình động cảm ơn đẹp, dễ thương tạo cảm giác nhẹ nhàng, vui vẻ">
            <a:extLst>
              <a:ext uri="{FF2B5EF4-FFF2-40B4-BE49-F238E27FC236}">
                <a16:creationId xmlns:a16="http://schemas.microsoft.com/office/drawing/2014/main" id="{A3D422E3-5523-4165-88A1-85FE008DC39A}"/>
              </a:ext>
            </a:extLst>
          </p:cNvPr>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03341" y="4213014"/>
            <a:ext cx="5489987" cy="3835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31" presetClass="entr" presetSubtype="0" fill="hold" nodeType="withEffect">
                                  <p:stCondLst>
                                    <p:cond delay="0"/>
                                  </p:stCondLst>
                                  <p:childTnLst>
                                    <p:set>
                                      <p:cBhvr>
                                        <p:cTn id="10" dur="1" fill="hold">
                                          <p:stCondLst>
                                            <p:cond delay="0"/>
                                          </p:stCondLst>
                                        </p:cTn>
                                        <p:tgtEl>
                                          <p:spTgt spid="1034"/>
                                        </p:tgtEl>
                                        <p:attrNameLst>
                                          <p:attrName>style.visibility</p:attrName>
                                        </p:attrNameLst>
                                      </p:cBhvr>
                                      <p:to>
                                        <p:strVal val="visible"/>
                                      </p:to>
                                    </p:set>
                                    <p:anim calcmode="lin" valueType="num">
                                      <p:cBhvr>
                                        <p:cTn id="11" dur="1000" fill="hold"/>
                                        <p:tgtEl>
                                          <p:spTgt spid="1034"/>
                                        </p:tgtEl>
                                        <p:attrNameLst>
                                          <p:attrName>ppt_w</p:attrName>
                                        </p:attrNameLst>
                                      </p:cBhvr>
                                      <p:tavLst>
                                        <p:tav tm="0">
                                          <p:val>
                                            <p:fltVal val="0"/>
                                          </p:val>
                                        </p:tav>
                                        <p:tav tm="100000">
                                          <p:val>
                                            <p:strVal val="#ppt_w"/>
                                          </p:val>
                                        </p:tav>
                                      </p:tavLst>
                                    </p:anim>
                                    <p:anim calcmode="lin" valueType="num">
                                      <p:cBhvr>
                                        <p:cTn id="12" dur="1000" fill="hold"/>
                                        <p:tgtEl>
                                          <p:spTgt spid="1034"/>
                                        </p:tgtEl>
                                        <p:attrNameLst>
                                          <p:attrName>ppt_h</p:attrName>
                                        </p:attrNameLst>
                                      </p:cBhvr>
                                      <p:tavLst>
                                        <p:tav tm="0">
                                          <p:val>
                                            <p:fltVal val="0"/>
                                          </p:val>
                                        </p:tav>
                                        <p:tav tm="100000">
                                          <p:val>
                                            <p:strVal val="#ppt_h"/>
                                          </p:val>
                                        </p:tav>
                                      </p:tavLst>
                                    </p:anim>
                                    <p:anim calcmode="lin" valueType="num">
                                      <p:cBhvr>
                                        <p:cTn id="13" dur="1000" fill="hold"/>
                                        <p:tgtEl>
                                          <p:spTgt spid="1034"/>
                                        </p:tgtEl>
                                        <p:attrNameLst>
                                          <p:attrName>style.rotation</p:attrName>
                                        </p:attrNameLst>
                                      </p:cBhvr>
                                      <p:tavLst>
                                        <p:tav tm="0">
                                          <p:val>
                                            <p:fltVal val="90"/>
                                          </p:val>
                                        </p:tav>
                                        <p:tav tm="100000">
                                          <p:val>
                                            <p:fltVal val="0"/>
                                          </p:val>
                                        </p:tav>
                                      </p:tavLst>
                                    </p:anim>
                                    <p:animEffect transition="in" filter="fade">
                                      <p:cBhvr>
                                        <p:cTn id="14" dur="10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6214" y="-1352369"/>
            <a:ext cx="22311063" cy="21221337"/>
            <a:chOff x="0" y="0"/>
            <a:chExt cx="29748084" cy="28295116"/>
          </a:xfrm>
        </p:grpSpPr>
        <p:pic>
          <p:nvPicPr>
            <p:cNvPr id="3" name="Picture 3"/>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5687">
              <a:off x="6722477" y="3711970"/>
              <a:ext cx="18809262" cy="19956776"/>
            </a:xfrm>
            <a:prstGeom prst="rect">
              <a:avLst/>
            </a:prstGeom>
          </p:spPr>
        </p:pic>
        <p:pic>
          <p:nvPicPr>
            <p:cNvPr id="4" name="Picture 4"/>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5687">
              <a:off x="4216345" y="4626370"/>
              <a:ext cx="18809262" cy="19956776"/>
            </a:xfrm>
            <a:prstGeom prst="rect">
              <a:avLst/>
            </a:prstGeom>
          </p:spPr>
        </p:pic>
      </p:grpSp>
      <p:grpSp>
        <p:nvGrpSpPr>
          <p:cNvPr id="5" name="Group 5"/>
          <p:cNvGrpSpPr/>
          <p:nvPr/>
        </p:nvGrpSpPr>
        <p:grpSpPr>
          <a:xfrm>
            <a:off x="10375899" y="3165748"/>
            <a:ext cx="6057900" cy="1152191"/>
            <a:chOff x="0" y="0"/>
            <a:chExt cx="8077200" cy="1536254"/>
          </a:xfrm>
        </p:grpSpPr>
        <p:sp>
          <p:nvSpPr>
            <p:cNvPr id="6" name="TextBox 6"/>
            <p:cNvSpPr txBox="1"/>
            <p:nvPr/>
          </p:nvSpPr>
          <p:spPr>
            <a:xfrm>
              <a:off x="0" y="-38100"/>
              <a:ext cx="8077200" cy="769620"/>
            </a:xfrm>
            <a:prstGeom prst="rect">
              <a:avLst/>
            </a:prstGeom>
          </p:spPr>
          <p:txBody>
            <a:bodyPr lIns="0" tIns="0" rIns="0" bIns="0" rtlCol="0" anchor="t">
              <a:spAutoFit/>
            </a:bodyPr>
            <a:lstStyle/>
            <a:p>
              <a:pPr marL="0" lvl="0" indent="0" algn="l">
                <a:lnSpc>
                  <a:spcPts val="4680"/>
                </a:lnSpc>
                <a:spcBef>
                  <a:spcPct val="0"/>
                </a:spcBef>
              </a:pPr>
              <a:r>
                <a:rPr lang="en-US" sz="3600" u="none">
                  <a:solidFill>
                    <a:srgbClr val="011C50"/>
                  </a:solidFill>
                  <a:latin typeface="Public Sans Bold"/>
                </a:rPr>
                <a:t>01</a:t>
              </a:r>
            </a:p>
          </p:txBody>
        </p:sp>
        <p:sp>
          <p:nvSpPr>
            <p:cNvPr id="7" name="TextBox 7"/>
            <p:cNvSpPr txBox="1"/>
            <p:nvPr/>
          </p:nvSpPr>
          <p:spPr>
            <a:xfrm>
              <a:off x="0" y="891094"/>
              <a:ext cx="8077200" cy="647700"/>
            </a:xfrm>
            <a:prstGeom prst="rect">
              <a:avLst/>
            </a:prstGeom>
          </p:spPr>
          <p:txBody>
            <a:bodyPr lIns="0" tIns="0" rIns="0" bIns="0" rtlCol="0" anchor="t">
              <a:spAutoFit/>
            </a:bodyPr>
            <a:lstStyle/>
            <a:p>
              <a:pPr>
                <a:lnSpc>
                  <a:spcPts val="3840"/>
                </a:lnSpc>
              </a:pPr>
              <a:r>
                <a:rPr lang="en-US" sz="3200" b="1">
                  <a:solidFill>
                    <a:srgbClr val="011C50"/>
                  </a:solidFill>
                  <a:latin typeface="Open Sans"/>
                </a:rPr>
                <a:t>TỔNG QUAN ĐỀ TÀI</a:t>
              </a:r>
            </a:p>
          </p:txBody>
        </p:sp>
      </p:grpSp>
      <p:grpSp>
        <p:nvGrpSpPr>
          <p:cNvPr id="8" name="Group 8"/>
          <p:cNvGrpSpPr/>
          <p:nvPr/>
        </p:nvGrpSpPr>
        <p:grpSpPr>
          <a:xfrm>
            <a:off x="10375899" y="4891568"/>
            <a:ext cx="6057900" cy="1152191"/>
            <a:chOff x="0" y="0"/>
            <a:chExt cx="8077200" cy="1536254"/>
          </a:xfrm>
        </p:grpSpPr>
        <p:sp>
          <p:nvSpPr>
            <p:cNvPr id="9" name="TextBox 9"/>
            <p:cNvSpPr txBox="1"/>
            <p:nvPr/>
          </p:nvSpPr>
          <p:spPr>
            <a:xfrm>
              <a:off x="0" y="-38100"/>
              <a:ext cx="8077200" cy="769620"/>
            </a:xfrm>
            <a:prstGeom prst="rect">
              <a:avLst/>
            </a:prstGeom>
          </p:spPr>
          <p:txBody>
            <a:bodyPr lIns="0" tIns="0" rIns="0" bIns="0" rtlCol="0" anchor="t">
              <a:spAutoFit/>
            </a:bodyPr>
            <a:lstStyle/>
            <a:p>
              <a:pPr marL="0" lvl="0" indent="0" algn="l">
                <a:lnSpc>
                  <a:spcPts val="4680"/>
                </a:lnSpc>
                <a:spcBef>
                  <a:spcPct val="0"/>
                </a:spcBef>
              </a:pPr>
              <a:r>
                <a:rPr lang="en-US" sz="3600" u="none">
                  <a:solidFill>
                    <a:srgbClr val="011C50"/>
                  </a:solidFill>
                  <a:latin typeface="Public Sans Bold"/>
                </a:rPr>
                <a:t>02</a:t>
              </a:r>
            </a:p>
          </p:txBody>
        </p:sp>
        <p:sp>
          <p:nvSpPr>
            <p:cNvPr id="10" name="TextBox 10"/>
            <p:cNvSpPr txBox="1"/>
            <p:nvPr/>
          </p:nvSpPr>
          <p:spPr>
            <a:xfrm>
              <a:off x="0" y="891094"/>
              <a:ext cx="8077200" cy="647700"/>
            </a:xfrm>
            <a:prstGeom prst="rect">
              <a:avLst/>
            </a:prstGeom>
          </p:spPr>
          <p:txBody>
            <a:bodyPr lIns="0" tIns="0" rIns="0" bIns="0" rtlCol="0" anchor="t">
              <a:spAutoFit/>
            </a:bodyPr>
            <a:lstStyle/>
            <a:p>
              <a:pPr>
                <a:lnSpc>
                  <a:spcPts val="3840"/>
                </a:lnSpc>
              </a:pPr>
              <a:r>
                <a:rPr lang="en-US" sz="3200" b="1">
                  <a:solidFill>
                    <a:srgbClr val="011C50"/>
                  </a:solidFill>
                  <a:latin typeface="Open Sans"/>
                </a:rPr>
                <a:t>CƠ SỞ LÝ THUYẾT</a:t>
              </a:r>
            </a:p>
          </p:txBody>
        </p:sp>
      </p:grpSp>
      <p:grpSp>
        <p:nvGrpSpPr>
          <p:cNvPr id="11" name="Group 11"/>
          <p:cNvGrpSpPr/>
          <p:nvPr/>
        </p:nvGrpSpPr>
        <p:grpSpPr>
          <a:xfrm>
            <a:off x="9906001" y="589856"/>
            <a:ext cx="8382000" cy="1687341"/>
            <a:chOff x="0" y="-9525"/>
            <a:chExt cx="9177868" cy="2249788"/>
          </a:xfrm>
        </p:grpSpPr>
        <p:sp>
          <p:nvSpPr>
            <p:cNvPr id="12" name="TextBox 12"/>
            <p:cNvSpPr txBox="1"/>
            <p:nvPr/>
          </p:nvSpPr>
          <p:spPr>
            <a:xfrm>
              <a:off x="0" y="-9525"/>
              <a:ext cx="9177868" cy="1043020"/>
            </a:xfrm>
            <a:prstGeom prst="rect">
              <a:avLst/>
            </a:prstGeom>
          </p:spPr>
          <p:txBody>
            <a:bodyPr lIns="0" tIns="0" rIns="0" bIns="0" rtlCol="0" anchor="t">
              <a:spAutoFit/>
            </a:bodyPr>
            <a:lstStyle/>
            <a:p>
              <a:pPr>
                <a:lnSpc>
                  <a:spcPts val="6059"/>
                </a:lnSpc>
              </a:pPr>
              <a:r>
                <a:rPr lang="en-US" sz="6000">
                  <a:solidFill>
                    <a:srgbClr val="011C50"/>
                  </a:solidFill>
                  <a:latin typeface="Public Sans Bold"/>
                </a:rPr>
                <a:t>Nội dung báo cáo</a:t>
              </a:r>
            </a:p>
          </p:txBody>
        </p:sp>
        <p:sp>
          <p:nvSpPr>
            <p:cNvPr id="13" name="TextBox 13"/>
            <p:cNvSpPr txBox="1"/>
            <p:nvPr/>
          </p:nvSpPr>
          <p:spPr>
            <a:xfrm>
              <a:off x="0" y="1620520"/>
              <a:ext cx="9177868" cy="619743"/>
            </a:xfrm>
            <a:prstGeom prst="rect">
              <a:avLst/>
            </a:prstGeom>
          </p:spPr>
          <p:txBody>
            <a:bodyPr lIns="0" tIns="0" rIns="0" bIns="0" rtlCol="0" anchor="t">
              <a:spAutoFit/>
            </a:bodyPr>
            <a:lstStyle/>
            <a:p>
              <a:pPr>
                <a:lnSpc>
                  <a:spcPts val="3750"/>
                </a:lnSpc>
              </a:pPr>
              <a:r>
                <a:rPr lang="en-US" sz="3000">
                  <a:solidFill>
                    <a:srgbClr val="011C50"/>
                  </a:solidFill>
                  <a:latin typeface="Open Sans"/>
                </a:rPr>
                <a:t>Chúng ta sẽ tìm hiểu điều gì hôm nay?</a:t>
              </a:r>
            </a:p>
          </p:txBody>
        </p:sp>
      </p:grpSp>
      <p:pic>
        <p:nvPicPr>
          <p:cNvPr id="14" name="Picture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399970" y="1779423"/>
            <a:ext cx="6356016" cy="1962420"/>
          </a:xfrm>
          <a:prstGeom prst="rect">
            <a:avLst/>
          </a:prstGeom>
        </p:spPr>
      </p:pic>
      <p:grpSp>
        <p:nvGrpSpPr>
          <p:cNvPr id="15" name="Group 15"/>
          <p:cNvGrpSpPr/>
          <p:nvPr/>
        </p:nvGrpSpPr>
        <p:grpSpPr>
          <a:xfrm>
            <a:off x="10375899" y="6699690"/>
            <a:ext cx="7912101" cy="1634156"/>
            <a:chOff x="0" y="0"/>
            <a:chExt cx="10549468" cy="2178874"/>
          </a:xfrm>
        </p:grpSpPr>
        <p:sp>
          <p:nvSpPr>
            <p:cNvPr id="16" name="TextBox 16"/>
            <p:cNvSpPr txBox="1"/>
            <p:nvPr/>
          </p:nvSpPr>
          <p:spPr>
            <a:xfrm>
              <a:off x="0" y="-38100"/>
              <a:ext cx="10549468" cy="764540"/>
            </a:xfrm>
            <a:prstGeom prst="rect">
              <a:avLst/>
            </a:prstGeom>
          </p:spPr>
          <p:txBody>
            <a:bodyPr lIns="0" tIns="0" rIns="0" bIns="0" rtlCol="0" anchor="t">
              <a:spAutoFit/>
            </a:bodyPr>
            <a:lstStyle/>
            <a:p>
              <a:pPr marL="0" lvl="0" indent="0" algn="l">
                <a:lnSpc>
                  <a:spcPts val="4680"/>
                </a:lnSpc>
                <a:spcBef>
                  <a:spcPct val="0"/>
                </a:spcBef>
              </a:pPr>
              <a:r>
                <a:rPr lang="en-US" sz="3600">
                  <a:solidFill>
                    <a:srgbClr val="011C50"/>
                  </a:solidFill>
                  <a:latin typeface="Public Sans Bold"/>
                </a:rPr>
                <a:t>03</a:t>
              </a:r>
            </a:p>
          </p:txBody>
        </p:sp>
        <p:sp>
          <p:nvSpPr>
            <p:cNvPr id="17" name="TextBox 17"/>
            <p:cNvSpPr txBox="1"/>
            <p:nvPr/>
          </p:nvSpPr>
          <p:spPr>
            <a:xfrm>
              <a:off x="0" y="886014"/>
              <a:ext cx="10549468" cy="1295400"/>
            </a:xfrm>
            <a:prstGeom prst="rect">
              <a:avLst/>
            </a:prstGeom>
          </p:spPr>
          <p:txBody>
            <a:bodyPr lIns="0" tIns="0" rIns="0" bIns="0" rtlCol="0" anchor="t">
              <a:spAutoFit/>
            </a:bodyPr>
            <a:lstStyle/>
            <a:p>
              <a:pPr>
                <a:lnSpc>
                  <a:spcPts val="3840"/>
                </a:lnSpc>
              </a:pPr>
              <a:r>
                <a:rPr lang="en-US" sz="3200" b="1">
                  <a:solidFill>
                    <a:srgbClr val="011C50"/>
                  </a:solidFill>
                  <a:latin typeface="Open Sans"/>
                </a:rPr>
                <a:t>PHƯƠNG PHÁP NHẬN DẠNG SINH VIÊN VÀ TRA CỨU KẾT QUẢ HỌC TẬP</a:t>
              </a:r>
            </a:p>
          </p:txBody>
        </p:sp>
      </p:grpSp>
      <p:grpSp>
        <p:nvGrpSpPr>
          <p:cNvPr id="18" name="Group 18"/>
          <p:cNvGrpSpPr/>
          <p:nvPr/>
        </p:nvGrpSpPr>
        <p:grpSpPr>
          <a:xfrm>
            <a:off x="10375899" y="8682205"/>
            <a:ext cx="6057900" cy="1148381"/>
            <a:chOff x="0" y="0"/>
            <a:chExt cx="8077200" cy="1531174"/>
          </a:xfrm>
        </p:grpSpPr>
        <p:sp>
          <p:nvSpPr>
            <p:cNvPr id="19" name="TextBox 19"/>
            <p:cNvSpPr txBox="1"/>
            <p:nvPr/>
          </p:nvSpPr>
          <p:spPr>
            <a:xfrm>
              <a:off x="0" y="-38100"/>
              <a:ext cx="8077200" cy="764540"/>
            </a:xfrm>
            <a:prstGeom prst="rect">
              <a:avLst/>
            </a:prstGeom>
          </p:spPr>
          <p:txBody>
            <a:bodyPr lIns="0" tIns="0" rIns="0" bIns="0" rtlCol="0" anchor="t">
              <a:spAutoFit/>
            </a:bodyPr>
            <a:lstStyle/>
            <a:p>
              <a:pPr marL="0" lvl="0" indent="0" algn="l">
                <a:lnSpc>
                  <a:spcPts val="4680"/>
                </a:lnSpc>
                <a:spcBef>
                  <a:spcPct val="0"/>
                </a:spcBef>
              </a:pPr>
              <a:r>
                <a:rPr lang="en-US" sz="3600">
                  <a:solidFill>
                    <a:srgbClr val="011C50"/>
                  </a:solidFill>
                  <a:latin typeface="Public Sans Bold"/>
                </a:rPr>
                <a:t>04</a:t>
              </a:r>
            </a:p>
          </p:txBody>
        </p:sp>
        <p:sp>
          <p:nvSpPr>
            <p:cNvPr id="20" name="TextBox 20"/>
            <p:cNvSpPr txBox="1"/>
            <p:nvPr/>
          </p:nvSpPr>
          <p:spPr>
            <a:xfrm>
              <a:off x="0" y="886014"/>
              <a:ext cx="8077200" cy="647700"/>
            </a:xfrm>
            <a:prstGeom prst="rect">
              <a:avLst/>
            </a:prstGeom>
          </p:spPr>
          <p:txBody>
            <a:bodyPr lIns="0" tIns="0" rIns="0" bIns="0" rtlCol="0" anchor="t">
              <a:spAutoFit/>
            </a:bodyPr>
            <a:lstStyle/>
            <a:p>
              <a:pPr>
                <a:lnSpc>
                  <a:spcPts val="3840"/>
                </a:lnSpc>
              </a:pPr>
              <a:r>
                <a:rPr lang="en-US" sz="3200" b="1">
                  <a:solidFill>
                    <a:srgbClr val="011C50"/>
                  </a:solidFill>
                  <a:latin typeface="Open Sans"/>
                </a:rPr>
                <a:t>THỰC NGHIỆM VÀ ĐÁNH GIÁ</a:t>
              </a:r>
            </a:p>
          </p:txBody>
        </p:sp>
      </p:grpSp>
      <p:pic>
        <p:nvPicPr>
          <p:cNvPr id="21" name="Picture 21"/>
          <p:cNvPicPr>
            <a:picLocks noChangeAspect="1"/>
          </p:cNvPicPr>
          <p:nvPr/>
        </p:nvPicPr>
        <p:blipFill>
          <a:blip r:embed="rId6"/>
          <a:srcRect/>
          <a:stretch>
            <a:fillRect/>
          </a:stretch>
        </p:blipFill>
        <p:spPr>
          <a:xfrm>
            <a:off x="1399970" y="2760633"/>
            <a:ext cx="6640621" cy="79520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201824"/>
            <a:ext cx="9321801" cy="10947400"/>
          </a:xfrm>
          <a:prstGeom prst="rect">
            <a:avLst/>
          </a:prstGeom>
          <a:solidFill>
            <a:srgbClr val="004A98"/>
          </a:solidFill>
        </p:spPr>
      </p:sp>
      <p:grpSp>
        <p:nvGrpSpPr>
          <p:cNvPr id="3" name="Group 3"/>
          <p:cNvGrpSpPr/>
          <p:nvPr/>
        </p:nvGrpSpPr>
        <p:grpSpPr>
          <a:xfrm>
            <a:off x="-208663" y="-954248"/>
            <a:ext cx="9718565" cy="6004245"/>
            <a:chOff x="0" y="0"/>
            <a:chExt cx="12958087" cy="6519237"/>
          </a:xfrm>
        </p:grpSpPr>
        <p:pic>
          <p:nvPicPr>
            <p:cNvPr id="4" name="Picture 4"/>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r="6608"/>
            <a:stretch>
              <a:fillRect/>
            </a:stretch>
          </p:blipFill>
          <p:spPr>
            <a:xfrm>
              <a:off x="0" y="990997"/>
              <a:ext cx="12907287" cy="5528240"/>
            </a:xfrm>
            <a:prstGeom prst="rect">
              <a:avLst/>
            </a:prstGeom>
          </p:spPr>
        </p:pic>
        <p:pic>
          <p:nvPicPr>
            <p:cNvPr id="5" name="Picture 5"/>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r="6302"/>
            <a:stretch>
              <a:fillRect/>
            </a:stretch>
          </p:blipFill>
          <p:spPr>
            <a:xfrm>
              <a:off x="8587" y="0"/>
              <a:ext cx="12949499" cy="5528240"/>
            </a:xfrm>
            <a:prstGeom prst="rect">
              <a:avLst/>
            </a:prstGeom>
          </p:spPr>
        </p:pic>
      </p:grpSp>
      <p:grpSp>
        <p:nvGrpSpPr>
          <p:cNvPr id="6" name="Group 6"/>
          <p:cNvGrpSpPr/>
          <p:nvPr/>
        </p:nvGrpSpPr>
        <p:grpSpPr>
          <a:xfrm>
            <a:off x="-1348238" y="7911360"/>
            <a:ext cx="10670039" cy="3103762"/>
            <a:chOff x="0" y="0"/>
            <a:chExt cx="1362556" cy="396348"/>
          </a:xfrm>
        </p:grpSpPr>
        <p:sp>
          <p:nvSpPr>
            <p:cNvPr id="7" name="Freeform 7"/>
            <p:cNvSpPr/>
            <p:nvPr/>
          </p:nvSpPr>
          <p:spPr>
            <a:xfrm>
              <a:off x="0" y="0"/>
              <a:ext cx="1362556" cy="396348"/>
            </a:xfrm>
            <a:custGeom>
              <a:avLst/>
              <a:gdLst/>
              <a:ahLst/>
              <a:cxnLst/>
              <a:rect l="l" t="t" r="r" b="b"/>
              <a:pathLst>
                <a:path w="1362556" h="396348">
                  <a:moveTo>
                    <a:pt x="0" y="0"/>
                  </a:moveTo>
                  <a:lnTo>
                    <a:pt x="1362556" y="0"/>
                  </a:lnTo>
                  <a:lnTo>
                    <a:pt x="1362556" y="396348"/>
                  </a:lnTo>
                  <a:lnTo>
                    <a:pt x="0" y="396348"/>
                  </a:lnTo>
                  <a:close/>
                </a:path>
              </a:pathLst>
            </a:custGeom>
            <a:solidFill>
              <a:srgbClr val="011C50"/>
            </a:solidFill>
          </p:spPr>
        </p:sp>
      </p:grpSp>
      <p:pic>
        <p:nvPicPr>
          <p:cNvPr id="8" name="Picture 8"/>
          <p:cNvPicPr>
            <a:picLocks noChangeAspect="1"/>
          </p:cNvPicPr>
          <p:nvPr/>
        </p:nvPicPr>
        <p:blipFill>
          <a:blip r:embed="rId4"/>
          <a:srcRect/>
          <a:stretch>
            <a:fillRect/>
          </a:stretch>
        </p:blipFill>
        <p:spPr>
          <a:xfrm>
            <a:off x="2364364" y="5237004"/>
            <a:ext cx="4593071" cy="5500141"/>
          </a:xfrm>
          <a:prstGeom prst="rect">
            <a:avLst/>
          </a:prstGeom>
        </p:spPr>
      </p:pic>
      <p:grpSp>
        <p:nvGrpSpPr>
          <p:cNvPr id="9" name="Group 9"/>
          <p:cNvGrpSpPr/>
          <p:nvPr/>
        </p:nvGrpSpPr>
        <p:grpSpPr>
          <a:xfrm>
            <a:off x="10271193" y="287248"/>
            <a:ext cx="7481650" cy="6824453"/>
            <a:chOff x="-73075" y="-309744"/>
            <a:chExt cx="9646985" cy="9099272"/>
          </a:xfrm>
        </p:grpSpPr>
        <p:sp>
          <p:nvSpPr>
            <p:cNvPr id="10" name="TextBox 10"/>
            <p:cNvSpPr txBox="1"/>
            <p:nvPr/>
          </p:nvSpPr>
          <p:spPr>
            <a:xfrm>
              <a:off x="-73075" y="398596"/>
              <a:ext cx="9573910" cy="8390932"/>
            </a:xfrm>
            <a:prstGeom prst="rect">
              <a:avLst/>
            </a:prstGeom>
          </p:spPr>
          <p:txBody>
            <a:bodyPr lIns="0" tIns="0" rIns="0" bIns="0" rtlCol="0" anchor="t">
              <a:spAutoFit/>
            </a:bodyPr>
            <a:lstStyle/>
            <a:p>
              <a:pPr marL="342900" indent="-342900">
                <a:lnSpc>
                  <a:spcPct val="150000"/>
                </a:lnSpc>
                <a:buFontTx/>
                <a:buChar char="–"/>
              </a:pPr>
              <a:r>
                <a:rPr lang="en-US" sz="2400">
                  <a:solidFill>
                    <a:srgbClr val="011C50"/>
                  </a:solidFill>
                  <a:effectLst/>
                  <a:latin typeface="Open Sans" panose="020B0606030504020204" pitchFamily="34" charset="0"/>
                  <a:ea typeface="Open Sans" panose="020B0606030504020204" pitchFamily="34" charset="0"/>
                  <a:cs typeface="Open Sans" panose="020B0606030504020204" pitchFamily="34" charset="0"/>
                </a:rPr>
                <a:t>Xây dựng phần mềm tra cứu kết quả học tập bằng hình ảnh cho sinh viên Khoa Công nghệ Thông tin trường Đại học Công nghiệp Thực phẩm TP. Hồ Chí Minh.</a:t>
              </a:r>
            </a:p>
            <a:p>
              <a:pPr marL="342900" indent="-342900">
                <a:lnSpc>
                  <a:spcPct val="150000"/>
                </a:lnSpc>
                <a:buFontTx/>
                <a:buChar char="–"/>
              </a:pPr>
              <a:r>
                <a:rPr lang="en-US" sz="2400">
                  <a:solidFill>
                    <a:srgbClr val="011C50"/>
                  </a:solidFill>
                  <a:effectLst/>
                  <a:latin typeface="Open Sans" panose="020B0606030504020204" pitchFamily="34" charset="0"/>
                  <a:ea typeface="Open Sans" panose="020B0606030504020204" pitchFamily="34" charset="0"/>
                  <a:cs typeface="Open Sans" panose="020B0606030504020204" pitchFamily="34" charset="0"/>
                </a:rPr>
                <a:t>Nghiên cứu nhận dạng sinh viên và tra cứu kết quả học tập qua hình ảnh. Các đặc trưng hình ảnh được trích xuất và phân lớp nhằm định danh sinh viên. Sau đó, việc tra cứu kết quả học tập được thực hiện trên một cơ sở dữ liệu đã xây dựng.</a:t>
              </a:r>
              <a:endParaRPr lang="vi-VN" sz="2400">
                <a:solidFill>
                  <a:srgbClr val="011C50"/>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nSpc>
                  <a:spcPts val="3150"/>
                </a:lnSpc>
                <a:buFontTx/>
                <a:buChar char="–"/>
              </a:pPr>
              <a:endParaRPr lang="en-US" sz="2100">
                <a:solidFill>
                  <a:srgbClr val="011C50"/>
                </a:solidFill>
                <a:latin typeface="Open Sans"/>
              </a:endParaRPr>
            </a:p>
            <a:p>
              <a:pPr>
                <a:lnSpc>
                  <a:spcPts val="3150"/>
                </a:lnSpc>
              </a:pPr>
              <a:endParaRPr lang="en-US" sz="1200">
                <a:solidFill>
                  <a:srgbClr val="011C50"/>
                </a:solidFill>
                <a:latin typeface="Arimo"/>
              </a:endParaRPr>
            </a:p>
          </p:txBody>
        </p:sp>
        <p:sp>
          <p:nvSpPr>
            <p:cNvPr id="11" name="TextBox 11"/>
            <p:cNvSpPr txBox="1"/>
            <p:nvPr/>
          </p:nvSpPr>
          <p:spPr>
            <a:xfrm>
              <a:off x="0" y="-309744"/>
              <a:ext cx="9573910" cy="682413"/>
            </a:xfrm>
            <a:prstGeom prst="rect">
              <a:avLst/>
            </a:prstGeom>
          </p:spPr>
          <p:txBody>
            <a:bodyPr lIns="0" tIns="0" rIns="0" bIns="0" rtlCol="0" anchor="t">
              <a:spAutoFit/>
            </a:bodyPr>
            <a:lstStyle/>
            <a:p>
              <a:pPr marL="0" lvl="0" indent="0" algn="l">
                <a:lnSpc>
                  <a:spcPts val="4160"/>
                </a:lnSpc>
              </a:pPr>
              <a:r>
                <a:rPr lang="en-US" sz="3200">
                  <a:solidFill>
                    <a:srgbClr val="011C50"/>
                  </a:solidFill>
                  <a:latin typeface="Public Sans Bold"/>
                </a:rPr>
                <a:t>Mục tiêu và phạm vi đề tài</a:t>
              </a:r>
            </a:p>
          </p:txBody>
        </p:sp>
      </p:grpSp>
      <p:grpSp>
        <p:nvGrpSpPr>
          <p:cNvPr id="15" name="Group 15"/>
          <p:cNvGrpSpPr/>
          <p:nvPr/>
        </p:nvGrpSpPr>
        <p:grpSpPr>
          <a:xfrm>
            <a:off x="10393466" y="6388598"/>
            <a:ext cx="7180432" cy="3959598"/>
            <a:chOff x="0" y="1671059"/>
            <a:chExt cx="9573910" cy="5279460"/>
          </a:xfrm>
        </p:grpSpPr>
        <p:sp>
          <p:nvSpPr>
            <p:cNvPr id="16" name="TextBox 16"/>
            <p:cNvSpPr txBox="1"/>
            <p:nvPr/>
          </p:nvSpPr>
          <p:spPr>
            <a:xfrm>
              <a:off x="0" y="1671059"/>
              <a:ext cx="9573910" cy="682413"/>
            </a:xfrm>
            <a:prstGeom prst="rect">
              <a:avLst/>
            </a:prstGeom>
          </p:spPr>
          <p:txBody>
            <a:bodyPr lIns="0" tIns="0" rIns="0" bIns="0" rtlCol="0" anchor="t">
              <a:spAutoFit/>
            </a:bodyPr>
            <a:lstStyle/>
            <a:p>
              <a:pPr marL="0" lvl="0" indent="0" algn="l">
                <a:lnSpc>
                  <a:spcPts val="4160"/>
                </a:lnSpc>
              </a:pPr>
              <a:r>
                <a:rPr lang="en-US" sz="3200">
                  <a:solidFill>
                    <a:srgbClr val="011C50"/>
                  </a:solidFill>
                  <a:latin typeface="Public Sans Bold"/>
                </a:rPr>
                <a:t>Công nghệ sử dụng</a:t>
              </a:r>
            </a:p>
          </p:txBody>
        </p:sp>
        <p:sp>
          <p:nvSpPr>
            <p:cNvPr id="17" name="TextBox 17"/>
            <p:cNvSpPr txBox="1"/>
            <p:nvPr/>
          </p:nvSpPr>
          <p:spPr>
            <a:xfrm>
              <a:off x="0" y="2754159"/>
              <a:ext cx="9573910" cy="4196360"/>
            </a:xfrm>
            <a:prstGeom prst="rect">
              <a:avLst/>
            </a:prstGeom>
          </p:spPr>
          <p:txBody>
            <a:bodyPr lIns="0" tIns="0" rIns="0" bIns="0" rtlCol="0" anchor="t">
              <a:spAutoFit/>
            </a:bodyPr>
            <a:lstStyle/>
            <a:p>
              <a:pPr marL="342900" indent="-342900">
                <a:lnSpc>
                  <a:spcPct val="150000"/>
                </a:lnSpc>
                <a:buFont typeface="Open Sans" panose="020B0606030504020204" pitchFamily="34" charset="0"/>
                <a:buChar char="–"/>
              </a:pPr>
              <a:r>
                <a:rPr lang="en-US" sz="2400">
                  <a:solidFill>
                    <a:srgbClr val="011C50"/>
                  </a:solidFill>
                  <a:latin typeface="Open Sans" panose="020B0606030504020204" pitchFamily="34" charset="0"/>
                  <a:ea typeface="Open Sans" panose="020B0606030504020204" pitchFamily="34" charset="0"/>
                  <a:cs typeface="Open Sans" panose="020B0606030504020204" pitchFamily="34" charset="0"/>
                </a:rPr>
                <a:t>Ngôn ngữ lập trình: C#, và Python, </a:t>
              </a:r>
            </a:p>
            <a:p>
              <a:pPr marL="342900" indent="-342900">
                <a:lnSpc>
                  <a:spcPct val="150000"/>
                </a:lnSpc>
                <a:buFont typeface="Open Sans" panose="020B0606030504020204" pitchFamily="34" charset="0"/>
                <a:buChar char="–"/>
              </a:pPr>
              <a:r>
                <a:rPr lang="en-US" sz="2400">
                  <a:solidFill>
                    <a:srgbClr val="011C50"/>
                  </a:solidFill>
                  <a:latin typeface="Open Sans" panose="020B0606030504020204" pitchFamily="34" charset="0"/>
                  <a:ea typeface="Open Sans" panose="020B0606030504020204" pitchFamily="34" charset="0"/>
                  <a:cs typeface="Open Sans" panose="020B0606030504020204" pitchFamily="34" charset="0"/>
                </a:rPr>
                <a:t>Môi trường lập trình: MS Visual Studio, Pycharm và Google Colab</a:t>
              </a:r>
            </a:p>
            <a:p>
              <a:pPr marL="342900" indent="-342900">
                <a:lnSpc>
                  <a:spcPct val="150000"/>
                </a:lnSpc>
                <a:buFont typeface="Open Sans" panose="020B0606030504020204" pitchFamily="34" charset="0"/>
                <a:buChar char="–"/>
              </a:pPr>
              <a:r>
                <a:rPr lang="en-US" sz="2400">
                  <a:solidFill>
                    <a:srgbClr val="011C50"/>
                  </a:solidFill>
                  <a:effectLst/>
                  <a:latin typeface="Open Sans" panose="020B0606030504020204" pitchFamily="34" charset="0"/>
                  <a:ea typeface="Open Sans" panose="020B0606030504020204" pitchFamily="34" charset="0"/>
                  <a:cs typeface="Open Sans" panose="020B0606030504020204" pitchFamily="34" charset="0"/>
                </a:rPr>
                <a:t>Các thư viện sử dụng: OpenCV, Flask, Flask-cors, Scikit-learning, TensorFlow, …</a:t>
              </a:r>
              <a:endParaRPr lang="vi-VN" sz="2400">
                <a:solidFill>
                  <a:srgbClr val="011C50"/>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nSpc>
                  <a:spcPts val="3150"/>
                </a:lnSpc>
                <a:buFontTx/>
                <a:buChar char="−"/>
              </a:pPr>
              <a:endParaRPr lang="en-US" sz="2100">
                <a:solidFill>
                  <a:srgbClr val="011C50"/>
                </a:solidFill>
                <a:latin typeface="Open Sans" panose="020B0606030504020204" pitchFamily="34" charset="0"/>
                <a:ea typeface="Open Sans" panose="020B0606030504020204" pitchFamily="34" charset="0"/>
                <a:cs typeface="Open Sans" panose="020B0606030504020204" pitchFamily="34" charset="0"/>
              </a:endParaRPr>
            </a:p>
          </p:txBody>
        </p:sp>
      </p:grpSp>
      <p:pic>
        <p:nvPicPr>
          <p:cNvPr id="19" name="Picture 1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4196" y="3767636"/>
            <a:ext cx="5800626" cy="1790943"/>
          </a:xfrm>
          <a:prstGeom prst="rect">
            <a:avLst/>
          </a:prstGeom>
        </p:spPr>
      </p:pic>
      <p:grpSp>
        <p:nvGrpSpPr>
          <p:cNvPr id="20" name="Group 5">
            <a:extLst>
              <a:ext uri="{FF2B5EF4-FFF2-40B4-BE49-F238E27FC236}">
                <a16:creationId xmlns:a16="http://schemas.microsoft.com/office/drawing/2014/main" id="{3EBC31C2-FB0E-4E8D-9621-E7E5890C3B83}"/>
              </a:ext>
            </a:extLst>
          </p:cNvPr>
          <p:cNvGrpSpPr/>
          <p:nvPr/>
        </p:nvGrpSpPr>
        <p:grpSpPr>
          <a:xfrm>
            <a:off x="714102" y="1904712"/>
            <a:ext cx="7893596" cy="1592597"/>
            <a:chOff x="0" y="-291148"/>
            <a:chExt cx="8264361" cy="1358116"/>
          </a:xfrm>
        </p:grpSpPr>
        <p:sp>
          <p:nvSpPr>
            <p:cNvPr id="21" name="TextBox 6">
              <a:extLst>
                <a:ext uri="{FF2B5EF4-FFF2-40B4-BE49-F238E27FC236}">
                  <a16:creationId xmlns:a16="http://schemas.microsoft.com/office/drawing/2014/main" id="{0F218B33-3C68-4773-A15B-849690613386}"/>
                </a:ext>
              </a:extLst>
            </p:cNvPr>
            <p:cNvSpPr txBox="1"/>
            <p:nvPr/>
          </p:nvSpPr>
          <p:spPr>
            <a:xfrm>
              <a:off x="0" y="-291148"/>
              <a:ext cx="8077200" cy="566427"/>
            </a:xfrm>
            <a:prstGeom prst="rect">
              <a:avLst/>
            </a:prstGeom>
          </p:spPr>
          <p:txBody>
            <a:bodyPr lIns="0" tIns="0" rIns="0" bIns="0" rtlCol="0" anchor="t">
              <a:spAutoFit/>
            </a:bodyPr>
            <a:lstStyle/>
            <a:p>
              <a:pPr marL="0" lvl="0" indent="0" algn="l">
                <a:lnSpc>
                  <a:spcPts val="4680"/>
                </a:lnSpc>
                <a:spcBef>
                  <a:spcPct val="0"/>
                </a:spcBef>
              </a:pPr>
              <a:r>
                <a:rPr lang="en-US" sz="7200" u="none">
                  <a:solidFill>
                    <a:srgbClr val="FFC000"/>
                  </a:solidFill>
                  <a:latin typeface="Public Sans Bold"/>
                </a:rPr>
                <a:t>01</a:t>
              </a:r>
            </a:p>
          </p:txBody>
        </p:sp>
        <p:sp>
          <p:nvSpPr>
            <p:cNvPr id="22" name="TextBox 7">
              <a:extLst>
                <a:ext uri="{FF2B5EF4-FFF2-40B4-BE49-F238E27FC236}">
                  <a16:creationId xmlns:a16="http://schemas.microsoft.com/office/drawing/2014/main" id="{AA8D4C29-7AD9-4283-A8CA-DD3800F43721}"/>
                </a:ext>
              </a:extLst>
            </p:cNvPr>
            <p:cNvSpPr txBox="1"/>
            <p:nvPr/>
          </p:nvSpPr>
          <p:spPr>
            <a:xfrm>
              <a:off x="0" y="594481"/>
              <a:ext cx="8264361" cy="472487"/>
            </a:xfrm>
            <a:prstGeom prst="rect">
              <a:avLst/>
            </a:prstGeom>
          </p:spPr>
          <p:txBody>
            <a:bodyPr wrap="square" lIns="0" tIns="0" rIns="0" bIns="0" rtlCol="0" anchor="t">
              <a:spAutoFit/>
            </a:bodyPr>
            <a:lstStyle/>
            <a:p>
              <a:pPr>
                <a:lnSpc>
                  <a:spcPts val="3840"/>
                </a:lnSpc>
              </a:pPr>
              <a:r>
                <a:rPr lang="en-US" sz="6400">
                  <a:solidFill>
                    <a:schemeClr val="bg1"/>
                  </a:solidFill>
                  <a:latin typeface="Public Sans Bold" panose="020B0604020202020204" charset="-93"/>
                </a:rPr>
                <a:t>TỔNG QUAN ĐỀ TÀI</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ppt_x"/>
                                          </p:val>
                                        </p:tav>
                                        <p:tav tm="100000">
                                          <p:val>
                                            <p:strVal val="#ppt_x"/>
                                          </p:val>
                                        </p:tav>
                                      </p:tavLst>
                                    </p:anim>
                                    <p:anim calcmode="lin" valueType="num">
                                      <p:cBhvr additive="base">
                                        <p:cTn id="1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a:off x="-1348238" y="7911360"/>
            <a:ext cx="19636238" cy="3103762"/>
            <a:chOff x="0" y="0"/>
            <a:chExt cx="2507534" cy="396348"/>
          </a:xfrm>
        </p:grpSpPr>
        <p:sp>
          <p:nvSpPr>
            <p:cNvPr id="3" name="Freeform 3"/>
            <p:cNvSpPr/>
            <p:nvPr/>
          </p:nvSpPr>
          <p:spPr>
            <a:xfrm>
              <a:off x="0" y="0"/>
              <a:ext cx="2507534" cy="396348"/>
            </a:xfrm>
            <a:custGeom>
              <a:avLst/>
              <a:gdLst/>
              <a:ahLst/>
              <a:cxnLst/>
              <a:rect l="l" t="t" r="r" b="b"/>
              <a:pathLst>
                <a:path w="2507534" h="396348">
                  <a:moveTo>
                    <a:pt x="0" y="0"/>
                  </a:moveTo>
                  <a:lnTo>
                    <a:pt x="2507534" y="0"/>
                  </a:lnTo>
                  <a:lnTo>
                    <a:pt x="2507534" y="396348"/>
                  </a:lnTo>
                  <a:lnTo>
                    <a:pt x="0" y="396348"/>
                  </a:lnTo>
                  <a:close/>
                </a:path>
              </a:pathLst>
            </a:custGeom>
            <a:solidFill>
              <a:srgbClr val="011C50"/>
            </a:solidFill>
          </p:spPr>
        </p:sp>
      </p:grpSp>
      <p:grpSp>
        <p:nvGrpSpPr>
          <p:cNvPr id="4" name="Group 4"/>
          <p:cNvGrpSpPr/>
          <p:nvPr/>
        </p:nvGrpSpPr>
        <p:grpSpPr>
          <a:xfrm>
            <a:off x="-2047899" y="-2157747"/>
            <a:ext cx="9201199" cy="9700295"/>
            <a:chOff x="0" y="0"/>
            <a:chExt cx="12268265" cy="12933727"/>
          </a:xfrm>
        </p:grpSpPr>
        <p:pic>
          <p:nvPicPr>
            <p:cNvPr id="5" name="Picture 5"/>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6267" y="2573866"/>
              <a:ext cx="10811999" cy="10359861"/>
            </a:xfrm>
            <a:prstGeom prst="rect">
              <a:avLst/>
            </a:prstGeom>
          </p:spPr>
        </p:pic>
        <p:pic>
          <p:nvPicPr>
            <p:cNvPr id="6" name="Picture 6"/>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811999" cy="10359861"/>
            </a:xfrm>
            <a:prstGeom prst="rect">
              <a:avLst/>
            </a:prstGeom>
          </p:spPr>
        </p:pic>
      </p:grpSp>
      <p:grpSp>
        <p:nvGrpSpPr>
          <p:cNvPr id="7" name="Group 7"/>
          <p:cNvGrpSpPr/>
          <p:nvPr/>
        </p:nvGrpSpPr>
        <p:grpSpPr>
          <a:xfrm>
            <a:off x="9506232" y="283365"/>
            <a:ext cx="9122422" cy="2235365"/>
            <a:chOff x="0" y="-64128"/>
            <a:chExt cx="12163229" cy="2980487"/>
          </a:xfrm>
        </p:grpSpPr>
        <p:sp>
          <p:nvSpPr>
            <p:cNvPr id="8" name="TextBox 8"/>
            <p:cNvSpPr txBox="1"/>
            <p:nvPr/>
          </p:nvSpPr>
          <p:spPr>
            <a:xfrm>
              <a:off x="801988" y="967107"/>
              <a:ext cx="10783961" cy="1949252"/>
            </a:xfrm>
            <a:prstGeom prst="rect">
              <a:avLst/>
            </a:prstGeom>
          </p:spPr>
          <p:txBody>
            <a:bodyPr wrap="square" lIns="0" tIns="0" rIns="0" bIns="0" rtlCol="0" anchor="t">
              <a:spAutoFit/>
            </a:bodyPr>
            <a:lstStyle/>
            <a:p>
              <a:pPr>
                <a:lnSpc>
                  <a:spcPts val="3840"/>
                </a:lnSpc>
              </a:pPr>
              <a:r>
                <a:rPr lang="en-US" sz="3200">
                  <a:solidFill>
                    <a:srgbClr val="FFFFFF"/>
                  </a:solidFill>
                  <a:latin typeface="Open Sans"/>
                </a:rPr>
                <a:t>Làm thế nào để nhận dạng được điểm số của sinh viên qua hình ảnh?</a:t>
              </a:r>
            </a:p>
            <a:p>
              <a:pPr>
                <a:lnSpc>
                  <a:spcPts val="3840"/>
                </a:lnSpc>
              </a:pPr>
              <a:r>
                <a:rPr lang="en-US" sz="3200">
                  <a:solidFill>
                    <a:srgbClr val="FFFFFF"/>
                  </a:solidFill>
                  <a:latin typeface="Open Sans"/>
                </a:rPr>
                <a:t>Có những cơ sở lý thuyết nào?</a:t>
              </a:r>
            </a:p>
          </p:txBody>
        </p:sp>
        <p:sp>
          <p:nvSpPr>
            <p:cNvPr id="9" name="TextBox 9"/>
            <p:cNvSpPr txBox="1"/>
            <p:nvPr/>
          </p:nvSpPr>
          <p:spPr>
            <a:xfrm>
              <a:off x="0" y="54313"/>
              <a:ext cx="12163229" cy="1025525"/>
            </a:xfrm>
            <a:prstGeom prst="rect">
              <a:avLst/>
            </a:prstGeom>
          </p:spPr>
          <p:txBody>
            <a:bodyPr lIns="0" tIns="0" rIns="0" bIns="0" rtlCol="0" anchor="t">
              <a:spAutoFit/>
            </a:bodyPr>
            <a:lstStyle/>
            <a:p>
              <a:pPr>
                <a:lnSpc>
                  <a:spcPts val="6059"/>
                </a:lnSpc>
              </a:pPr>
              <a:endParaRPr/>
            </a:p>
          </p:txBody>
        </p:sp>
        <p:sp>
          <p:nvSpPr>
            <p:cNvPr id="10" name="TextBox 10"/>
            <p:cNvSpPr txBox="1"/>
            <p:nvPr/>
          </p:nvSpPr>
          <p:spPr>
            <a:xfrm>
              <a:off x="224709" y="-64128"/>
              <a:ext cx="10783961" cy="1304925"/>
            </a:xfrm>
            <a:prstGeom prst="rect">
              <a:avLst/>
            </a:prstGeom>
          </p:spPr>
          <p:txBody>
            <a:bodyPr lIns="0" tIns="0" rIns="0" bIns="0" rtlCol="0" anchor="t">
              <a:spAutoFit/>
            </a:bodyPr>
            <a:lstStyle/>
            <a:p>
              <a:pPr algn="ctr">
                <a:lnSpc>
                  <a:spcPts val="7679"/>
                </a:lnSpc>
              </a:pPr>
              <a:r>
                <a:rPr lang="en-US" sz="6399">
                  <a:solidFill>
                    <a:srgbClr val="FFFFFF"/>
                  </a:solidFill>
                  <a:latin typeface="Public Sans Bold"/>
                </a:rPr>
                <a:t>CƠ SỞ LÝ THUYẾT</a:t>
              </a:r>
            </a:p>
          </p:txBody>
        </p:sp>
      </p:grpSp>
      <p:sp>
        <p:nvSpPr>
          <p:cNvPr id="11" name="TextBox 11"/>
          <p:cNvSpPr txBox="1"/>
          <p:nvPr/>
        </p:nvSpPr>
        <p:spPr>
          <a:xfrm>
            <a:off x="7171774" y="4690874"/>
            <a:ext cx="11023022" cy="5886227"/>
          </a:xfrm>
          <a:prstGeom prst="rect">
            <a:avLst/>
          </a:prstGeom>
        </p:spPr>
        <p:txBody>
          <a:bodyPr lIns="0" tIns="0" rIns="0" bIns="0" rtlCol="0" anchor="t">
            <a:spAutoFit/>
          </a:bodyPr>
          <a:lstStyle/>
          <a:p>
            <a:pPr marL="784230" lvl="1" indent="-392115">
              <a:lnSpc>
                <a:spcPts val="5085"/>
              </a:lnSpc>
              <a:buFont typeface="Arial"/>
              <a:buChar char="•"/>
            </a:pPr>
            <a:r>
              <a:rPr lang="en-US" sz="3632" dirty="0" err="1">
                <a:solidFill>
                  <a:srgbClr val="FFFFFF"/>
                </a:solidFill>
                <a:latin typeface="Public Sans"/>
              </a:rPr>
              <a:t>Ảnh</a:t>
            </a:r>
            <a:r>
              <a:rPr lang="en-US" sz="3632" dirty="0">
                <a:solidFill>
                  <a:srgbClr val="FFFFFF"/>
                </a:solidFill>
                <a:latin typeface="Public Sans"/>
              </a:rPr>
              <a:t> </a:t>
            </a:r>
            <a:r>
              <a:rPr lang="en-US" sz="3632" dirty="0" err="1">
                <a:solidFill>
                  <a:srgbClr val="FFFFFF"/>
                </a:solidFill>
                <a:latin typeface="Public Sans"/>
              </a:rPr>
              <a:t>số</a:t>
            </a:r>
            <a:endParaRPr lang="en-US" sz="3632" dirty="0">
              <a:solidFill>
                <a:srgbClr val="FFFFFF"/>
              </a:solidFill>
              <a:latin typeface="Public Sans"/>
            </a:endParaRPr>
          </a:p>
          <a:p>
            <a:pPr marL="392115" lvl="1">
              <a:lnSpc>
                <a:spcPts val="5085"/>
              </a:lnSpc>
            </a:pPr>
            <a:endParaRPr lang="en-US" sz="3632" dirty="0">
              <a:solidFill>
                <a:srgbClr val="FFFFFF"/>
              </a:solidFill>
              <a:latin typeface="Public Sans"/>
            </a:endParaRPr>
          </a:p>
          <a:p>
            <a:pPr marL="784230" lvl="1" indent="-392115">
              <a:lnSpc>
                <a:spcPts val="5085"/>
              </a:lnSpc>
              <a:buFont typeface="Arial"/>
              <a:buChar char="•"/>
            </a:pPr>
            <a:r>
              <a:rPr lang="en-US" sz="3632" dirty="0" err="1">
                <a:solidFill>
                  <a:srgbClr val="FFFFFF"/>
                </a:solidFill>
                <a:latin typeface="Public Sans"/>
              </a:rPr>
              <a:t>Phát</a:t>
            </a:r>
            <a:r>
              <a:rPr lang="en-US" sz="3632" dirty="0">
                <a:solidFill>
                  <a:srgbClr val="FFFFFF"/>
                </a:solidFill>
                <a:latin typeface="Public Sans"/>
              </a:rPr>
              <a:t> </a:t>
            </a:r>
            <a:r>
              <a:rPr lang="en-US" sz="3632" dirty="0" err="1">
                <a:solidFill>
                  <a:srgbClr val="FFFFFF"/>
                </a:solidFill>
                <a:latin typeface="Public Sans"/>
              </a:rPr>
              <a:t>hiện</a:t>
            </a:r>
            <a:r>
              <a:rPr lang="en-US" sz="3632" dirty="0">
                <a:solidFill>
                  <a:srgbClr val="FFFFFF"/>
                </a:solidFill>
                <a:latin typeface="Public Sans"/>
              </a:rPr>
              <a:t> </a:t>
            </a:r>
            <a:r>
              <a:rPr lang="en-US" sz="3632" dirty="0" err="1">
                <a:solidFill>
                  <a:srgbClr val="FFFFFF"/>
                </a:solidFill>
                <a:latin typeface="Public Sans"/>
              </a:rPr>
              <a:t>khuôn</a:t>
            </a:r>
            <a:r>
              <a:rPr lang="en-US" sz="3632" dirty="0">
                <a:solidFill>
                  <a:srgbClr val="FFFFFF"/>
                </a:solidFill>
                <a:latin typeface="Public Sans"/>
              </a:rPr>
              <a:t> </a:t>
            </a:r>
            <a:r>
              <a:rPr lang="en-US" sz="3632" dirty="0" err="1">
                <a:solidFill>
                  <a:srgbClr val="FFFFFF"/>
                </a:solidFill>
                <a:latin typeface="Public Sans"/>
              </a:rPr>
              <a:t>mặt</a:t>
            </a:r>
            <a:r>
              <a:rPr lang="en-US" sz="3632" dirty="0">
                <a:solidFill>
                  <a:srgbClr val="FFFFFF"/>
                </a:solidFill>
                <a:latin typeface="Public Sans"/>
              </a:rPr>
              <a:t> (Face Detection)</a:t>
            </a:r>
          </a:p>
          <a:p>
            <a:pPr>
              <a:lnSpc>
                <a:spcPts val="5085"/>
              </a:lnSpc>
            </a:pPr>
            <a:endParaRPr lang="en-US" sz="3632" dirty="0">
              <a:solidFill>
                <a:srgbClr val="FFFFFF"/>
              </a:solidFill>
              <a:latin typeface="Public Sans"/>
            </a:endParaRPr>
          </a:p>
          <a:p>
            <a:pPr marL="784230" lvl="1" indent="-392115">
              <a:lnSpc>
                <a:spcPts val="5085"/>
              </a:lnSpc>
              <a:buFont typeface="Arial"/>
              <a:buChar char="•"/>
            </a:pPr>
            <a:r>
              <a:rPr lang="en-US" sz="3632" dirty="0" err="1">
                <a:solidFill>
                  <a:srgbClr val="FFFFFF"/>
                </a:solidFill>
                <a:latin typeface="Public Sans"/>
              </a:rPr>
              <a:t>Trích</a:t>
            </a:r>
            <a:r>
              <a:rPr lang="en-US" sz="3632" dirty="0">
                <a:solidFill>
                  <a:srgbClr val="FFFFFF"/>
                </a:solidFill>
                <a:latin typeface="Public Sans"/>
              </a:rPr>
              <a:t> </a:t>
            </a:r>
            <a:r>
              <a:rPr lang="en-US" sz="3632" dirty="0" err="1">
                <a:solidFill>
                  <a:srgbClr val="FFFFFF"/>
                </a:solidFill>
                <a:latin typeface="Public Sans"/>
              </a:rPr>
              <a:t>xuất</a:t>
            </a:r>
            <a:r>
              <a:rPr lang="en-US" sz="3632" dirty="0">
                <a:solidFill>
                  <a:srgbClr val="FFFFFF"/>
                </a:solidFill>
                <a:latin typeface="Public Sans"/>
              </a:rPr>
              <a:t> </a:t>
            </a:r>
            <a:r>
              <a:rPr lang="en-US" sz="3632" dirty="0" err="1">
                <a:solidFill>
                  <a:srgbClr val="FFFFFF"/>
                </a:solidFill>
                <a:latin typeface="Public Sans"/>
              </a:rPr>
              <a:t>đặc</a:t>
            </a:r>
            <a:r>
              <a:rPr lang="en-US" sz="3632" dirty="0">
                <a:solidFill>
                  <a:srgbClr val="FFFFFF"/>
                </a:solidFill>
                <a:latin typeface="Public Sans"/>
              </a:rPr>
              <a:t> </a:t>
            </a:r>
            <a:r>
              <a:rPr lang="en-US" sz="3632" dirty="0" err="1">
                <a:solidFill>
                  <a:srgbClr val="FFFFFF"/>
                </a:solidFill>
                <a:latin typeface="Public Sans"/>
              </a:rPr>
              <a:t>trưng</a:t>
            </a:r>
            <a:r>
              <a:rPr lang="en-US" sz="3632" dirty="0">
                <a:solidFill>
                  <a:srgbClr val="FFFFFF"/>
                </a:solidFill>
                <a:latin typeface="Public Sans"/>
              </a:rPr>
              <a:t> (Feature Extraction)</a:t>
            </a:r>
          </a:p>
          <a:p>
            <a:pPr>
              <a:lnSpc>
                <a:spcPts val="5085"/>
              </a:lnSpc>
            </a:pPr>
            <a:endParaRPr lang="en-US" sz="3632" dirty="0">
              <a:solidFill>
                <a:srgbClr val="FFFFFF"/>
              </a:solidFill>
              <a:latin typeface="Public Sans"/>
            </a:endParaRPr>
          </a:p>
          <a:p>
            <a:pPr marL="784230" lvl="1" indent="-392115">
              <a:lnSpc>
                <a:spcPts val="5085"/>
              </a:lnSpc>
              <a:buFont typeface="Arial"/>
              <a:buChar char="•"/>
            </a:pPr>
            <a:r>
              <a:rPr lang="en-US" sz="3632" dirty="0" err="1">
                <a:solidFill>
                  <a:srgbClr val="FFFFFF"/>
                </a:solidFill>
                <a:latin typeface="Public Sans"/>
              </a:rPr>
              <a:t>Nhận</a:t>
            </a:r>
            <a:r>
              <a:rPr lang="en-US" sz="3632" dirty="0">
                <a:solidFill>
                  <a:srgbClr val="FFFFFF"/>
                </a:solidFill>
                <a:latin typeface="Public Sans"/>
              </a:rPr>
              <a:t> </a:t>
            </a:r>
            <a:r>
              <a:rPr lang="en-US" sz="3632" dirty="0" err="1">
                <a:solidFill>
                  <a:srgbClr val="FFFFFF"/>
                </a:solidFill>
                <a:latin typeface="Public Sans"/>
              </a:rPr>
              <a:t>dạng</a:t>
            </a:r>
            <a:r>
              <a:rPr lang="en-US" sz="3632" dirty="0">
                <a:solidFill>
                  <a:srgbClr val="FFFFFF"/>
                </a:solidFill>
                <a:latin typeface="Public Sans"/>
              </a:rPr>
              <a:t> </a:t>
            </a:r>
            <a:r>
              <a:rPr lang="en-US" sz="3632" dirty="0" err="1">
                <a:solidFill>
                  <a:srgbClr val="FFFFFF"/>
                </a:solidFill>
                <a:latin typeface="Public Sans"/>
              </a:rPr>
              <a:t>khuôn</a:t>
            </a:r>
            <a:r>
              <a:rPr lang="en-US" sz="3632" dirty="0">
                <a:solidFill>
                  <a:srgbClr val="FFFFFF"/>
                </a:solidFill>
                <a:latin typeface="Public Sans"/>
              </a:rPr>
              <a:t> </a:t>
            </a:r>
            <a:r>
              <a:rPr lang="en-US" sz="3632" dirty="0" err="1">
                <a:solidFill>
                  <a:srgbClr val="FFFFFF"/>
                </a:solidFill>
                <a:latin typeface="Public Sans"/>
              </a:rPr>
              <a:t>mặt</a:t>
            </a:r>
            <a:r>
              <a:rPr lang="en-US" sz="3632" dirty="0">
                <a:solidFill>
                  <a:srgbClr val="FFFFFF"/>
                </a:solidFill>
                <a:latin typeface="Public Sans"/>
              </a:rPr>
              <a:t> (Face Recognition)</a:t>
            </a:r>
          </a:p>
          <a:p>
            <a:pPr marL="784230" lvl="1" indent="-392115">
              <a:lnSpc>
                <a:spcPts val="5085"/>
              </a:lnSpc>
              <a:buFont typeface="Arial"/>
              <a:buChar char="•"/>
            </a:pPr>
            <a:endParaRPr lang="en-US" sz="3632" dirty="0">
              <a:solidFill>
                <a:srgbClr val="FFFFFF"/>
              </a:solidFill>
              <a:latin typeface="Public Sans"/>
            </a:endParaRPr>
          </a:p>
          <a:p>
            <a:pPr marL="784230" lvl="1" indent="-392115">
              <a:lnSpc>
                <a:spcPts val="5085"/>
              </a:lnSpc>
              <a:buFont typeface="Arial"/>
              <a:buChar char="•"/>
            </a:pPr>
            <a:endParaRPr lang="en-US" sz="3632" dirty="0">
              <a:solidFill>
                <a:srgbClr val="FFFFFF"/>
              </a:solidFill>
              <a:latin typeface="Public Sans"/>
            </a:endParaRPr>
          </a:p>
        </p:txBody>
      </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487374" y="2645797"/>
            <a:ext cx="5800626" cy="1790943"/>
          </a:xfrm>
          <a:prstGeom prst="rect">
            <a:avLst/>
          </a:prstGeom>
        </p:spPr>
      </p:pic>
      <p:pic>
        <p:nvPicPr>
          <p:cNvPr id="13" name="Picture 13"/>
          <p:cNvPicPr>
            <a:picLocks noChangeAspect="1"/>
          </p:cNvPicPr>
          <p:nvPr/>
        </p:nvPicPr>
        <p:blipFill>
          <a:blip r:embed="rId6"/>
          <a:srcRect/>
          <a:stretch>
            <a:fillRect/>
          </a:stretch>
        </p:blipFill>
        <p:spPr>
          <a:xfrm>
            <a:off x="838200" y="3159613"/>
            <a:ext cx="5553100" cy="7513684"/>
          </a:xfrm>
          <a:prstGeom prst="rect">
            <a:avLst/>
          </a:prstGeom>
        </p:spPr>
      </p:pic>
      <p:sp>
        <p:nvSpPr>
          <p:cNvPr id="15" name="Hộp Văn bản 14">
            <a:extLst>
              <a:ext uri="{FF2B5EF4-FFF2-40B4-BE49-F238E27FC236}">
                <a16:creationId xmlns:a16="http://schemas.microsoft.com/office/drawing/2014/main" id="{B619978D-71A3-48CB-A724-7E0327A617AC}"/>
              </a:ext>
            </a:extLst>
          </p:cNvPr>
          <p:cNvSpPr txBox="1"/>
          <p:nvPr/>
        </p:nvSpPr>
        <p:spPr>
          <a:xfrm>
            <a:off x="8245500" y="588582"/>
            <a:ext cx="2548890" cy="756554"/>
          </a:xfrm>
          <a:prstGeom prst="rect">
            <a:avLst/>
          </a:prstGeom>
          <a:noFill/>
        </p:spPr>
        <p:txBody>
          <a:bodyPr wrap="square">
            <a:spAutoFit/>
          </a:bodyPr>
          <a:lstStyle/>
          <a:p>
            <a:pPr marL="0" lvl="0" indent="0" algn="l">
              <a:lnSpc>
                <a:spcPts val="4680"/>
              </a:lnSpc>
              <a:spcBef>
                <a:spcPct val="0"/>
              </a:spcBef>
            </a:pPr>
            <a:r>
              <a:rPr lang="en-US" sz="7200" u="none">
                <a:solidFill>
                  <a:srgbClr val="FFC000"/>
                </a:solidFill>
                <a:latin typeface="Public Sans Bold"/>
              </a:rPr>
              <a:t>02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4">
            <a:extLst>
              <a:ext uri="{FF2B5EF4-FFF2-40B4-BE49-F238E27FC236}">
                <a16:creationId xmlns:a16="http://schemas.microsoft.com/office/drawing/2014/main" id="{69BB0F52-8791-4F9D-A97B-D208E63BEBA2}"/>
              </a:ext>
            </a:extLst>
          </p:cNvPr>
          <p:cNvGrpSpPr/>
          <p:nvPr/>
        </p:nvGrpSpPr>
        <p:grpSpPr>
          <a:xfrm>
            <a:off x="-1378518" y="-1956055"/>
            <a:ext cx="9201199" cy="9700295"/>
            <a:chOff x="0" y="0"/>
            <a:chExt cx="12268265" cy="12933727"/>
          </a:xfrm>
        </p:grpSpPr>
        <p:pic>
          <p:nvPicPr>
            <p:cNvPr id="25" name="Picture 5">
              <a:extLst>
                <a:ext uri="{FF2B5EF4-FFF2-40B4-BE49-F238E27FC236}">
                  <a16:creationId xmlns:a16="http://schemas.microsoft.com/office/drawing/2014/main" id="{AF7E43C5-C0C8-4995-A2B4-C3299732BDC7}"/>
                </a:ext>
              </a:extLst>
            </p:cNvPr>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6267" y="2573866"/>
              <a:ext cx="10811999" cy="10359861"/>
            </a:xfrm>
            <a:prstGeom prst="rect">
              <a:avLst/>
            </a:prstGeom>
          </p:spPr>
        </p:pic>
        <p:pic>
          <p:nvPicPr>
            <p:cNvPr id="26" name="Picture 6">
              <a:extLst>
                <a:ext uri="{FF2B5EF4-FFF2-40B4-BE49-F238E27FC236}">
                  <a16:creationId xmlns:a16="http://schemas.microsoft.com/office/drawing/2014/main" id="{D75B3138-2975-4763-8C8F-D1988E44F12D}"/>
                </a:ext>
              </a:extLst>
            </p:cNvPr>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811999" cy="10359861"/>
            </a:xfrm>
            <a:prstGeom prst="rect">
              <a:avLst/>
            </a:prstGeom>
          </p:spPr>
        </p:pic>
      </p:grpSp>
      <p:pic>
        <p:nvPicPr>
          <p:cNvPr id="5" name="Picture 5"/>
          <p:cNvPicPr>
            <a:picLocks noChangeAspect="1"/>
          </p:cNvPicPr>
          <p:nvPr/>
        </p:nvPicPr>
        <p:blipFill>
          <a:blip r:embed="rId4"/>
          <a:srcRect/>
          <a:stretch>
            <a:fillRect/>
          </a:stretch>
        </p:blipFill>
        <p:spPr>
          <a:xfrm>
            <a:off x="12843389" y="3147126"/>
            <a:ext cx="4445057" cy="2734027"/>
          </a:xfrm>
          <a:prstGeom prst="rect">
            <a:avLst/>
          </a:prstGeom>
        </p:spPr>
      </p:pic>
      <p:sp>
        <p:nvSpPr>
          <p:cNvPr id="7" name="TextBox 7"/>
          <p:cNvSpPr txBox="1"/>
          <p:nvPr/>
        </p:nvSpPr>
        <p:spPr>
          <a:xfrm>
            <a:off x="1569129" y="7245962"/>
            <a:ext cx="2971382" cy="498278"/>
          </a:xfrm>
          <a:prstGeom prst="rect">
            <a:avLst/>
          </a:prstGeom>
        </p:spPr>
        <p:txBody>
          <a:bodyPr wrap="square" lIns="0" tIns="0" rIns="0" bIns="0" rtlCol="0" anchor="t">
            <a:spAutoFit/>
          </a:bodyPr>
          <a:lstStyle/>
          <a:p>
            <a:pPr marL="0" lvl="0" indent="0" algn="l">
              <a:lnSpc>
                <a:spcPts val="4160"/>
              </a:lnSpc>
            </a:pPr>
            <a:r>
              <a:rPr lang="en-US" sz="3200">
                <a:solidFill>
                  <a:srgbClr val="011C50"/>
                </a:solidFill>
                <a:latin typeface="Public Sans Bold"/>
              </a:rPr>
              <a:t>Ảnh nhị phân</a:t>
            </a:r>
          </a:p>
        </p:txBody>
      </p:sp>
      <p:sp>
        <p:nvSpPr>
          <p:cNvPr id="10" name="TextBox 10"/>
          <p:cNvSpPr txBox="1"/>
          <p:nvPr/>
        </p:nvSpPr>
        <p:spPr>
          <a:xfrm>
            <a:off x="8273163" y="7260042"/>
            <a:ext cx="2557434" cy="498278"/>
          </a:xfrm>
          <a:prstGeom prst="rect">
            <a:avLst/>
          </a:prstGeom>
        </p:spPr>
        <p:txBody>
          <a:bodyPr wrap="square" lIns="0" tIns="0" rIns="0" bIns="0" rtlCol="0" anchor="t">
            <a:spAutoFit/>
          </a:bodyPr>
          <a:lstStyle/>
          <a:p>
            <a:pPr marL="0" lvl="0" indent="0" algn="l">
              <a:lnSpc>
                <a:spcPts val="4160"/>
              </a:lnSpc>
              <a:spcBef>
                <a:spcPct val="0"/>
              </a:spcBef>
            </a:pPr>
            <a:r>
              <a:rPr lang="en-US" sz="3200">
                <a:solidFill>
                  <a:srgbClr val="011C50"/>
                </a:solidFill>
                <a:latin typeface="Public Sans Bold"/>
              </a:rPr>
              <a:t>Ảnh xám</a:t>
            </a:r>
          </a:p>
        </p:txBody>
      </p:sp>
      <p:sp>
        <p:nvSpPr>
          <p:cNvPr id="13" name="TextBox 13"/>
          <p:cNvSpPr txBox="1"/>
          <p:nvPr/>
        </p:nvSpPr>
        <p:spPr>
          <a:xfrm>
            <a:off x="14202903" y="7260042"/>
            <a:ext cx="2515969" cy="514794"/>
          </a:xfrm>
          <a:prstGeom prst="rect">
            <a:avLst/>
          </a:prstGeom>
        </p:spPr>
        <p:txBody>
          <a:bodyPr wrap="square" lIns="0" tIns="0" rIns="0" bIns="0" rtlCol="0" anchor="t">
            <a:spAutoFit/>
          </a:bodyPr>
          <a:lstStyle/>
          <a:p>
            <a:pPr marL="0" lvl="0" indent="0" algn="l">
              <a:lnSpc>
                <a:spcPts val="4160"/>
              </a:lnSpc>
              <a:spcBef>
                <a:spcPct val="0"/>
              </a:spcBef>
            </a:pPr>
            <a:r>
              <a:rPr lang="en-US" sz="3200">
                <a:solidFill>
                  <a:srgbClr val="011C50"/>
                </a:solidFill>
                <a:latin typeface="Public Sans Bold"/>
              </a:rPr>
              <a:t>Ảnh màu</a:t>
            </a:r>
          </a:p>
        </p:txBody>
      </p:sp>
      <p:sp>
        <p:nvSpPr>
          <p:cNvPr id="15" name="TextBox 15"/>
          <p:cNvSpPr txBox="1"/>
          <p:nvPr/>
        </p:nvSpPr>
        <p:spPr>
          <a:xfrm>
            <a:off x="1319566" y="1019175"/>
            <a:ext cx="7502458" cy="929165"/>
          </a:xfrm>
          <a:prstGeom prst="rect">
            <a:avLst/>
          </a:prstGeom>
        </p:spPr>
        <p:txBody>
          <a:bodyPr lIns="0" tIns="0" rIns="0" bIns="0" rtlCol="0" anchor="t">
            <a:spAutoFit/>
          </a:bodyPr>
          <a:lstStyle/>
          <a:p>
            <a:pPr>
              <a:lnSpc>
                <a:spcPts val="7679"/>
              </a:lnSpc>
            </a:pPr>
            <a:r>
              <a:rPr lang="en-US" sz="6399" dirty="0" err="1">
                <a:solidFill>
                  <a:srgbClr val="011C50"/>
                </a:solidFill>
                <a:latin typeface="Public Sans Bold"/>
              </a:rPr>
              <a:t>Ảnh</a:t>
            </a:r>
            <a:r>
              <a:rPr lang="en-US" sz="6399" dirty="0">
                <a:solidFill>
                  <a:srgbClr val="011C50"/>
                </a:solidFill>
                <a:latin typeface="Public Sans Bold"/>
              </a:rPr>
              <a:t> </a:t>
            </a:r>
            <a:r>
              <a:rPr lang="en-US" sz="6399" dirty="0" err="1">
                <a:solidFill>
                  <a:srgbClr val="011C50"/>
                </a:solidFill>
                <a:latin typeface="Public Sans Bold"/>
              </a:rPr>
              <a:t>số</a:t>
            </a:r>
            <a:endParaRPr lang="en-US" sz="6399" dirty="0">
              <a:solidFill>
                <a:srgbClr val="011C50"/>
              </a:solidFill>
              <a:latin typeface="Public Sans Bold"/>
            </a:endParaRPr>
          </a:p>
        </p:txBody>
      </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96162" y="133228"/>
            <a:ext cx="5800626" cy="1790943"/>
          </a:xfrm>
          <a:prstGeom prst="rect">
            <a:avLst/>
          </a:prstGeom>
        </p:spPr>
      </p:pic>
      <p:pic>
        <p:nvPicPr>
          <p:cNvPr id="20" name="Picture 13">
            <a:extLst>
              <a:ext uri="{FF2B5EF4-FFF2-40B4-BE49-F238E27FC236}">
                <a16:creationId xmlns:a16="http://schemas.microsoft.com/office/drawing/2014/main" id="{67024EEE-4E64-46E6-98B3-EEDCA4562D3A}"/>
              </a:ext>
            </a:extLst>
          </p:cNvPr>
          <p:cNvPicPr>
            <a:picLocks noChangeAspect="1"/>
          </p:cNvPicPr>
          <p:nvPr/>
        </p:nvPicPr>
        <p:blipFill>
          <a:blip r:embed="rId7"/>
          <a:srcRect/>
          <a:stretch>
            <a:fillRect/>
          </a:stretch>
        </p:blipFill>
        <p:spPr>
          <a:xfrm>
            <a:off x="16309157" y="8026557"/>
            <a:ext cx="1978843" cy="2677495"/>
          </a:xfrm>
          <a:prstGeom prst="rect">
            <a:avLst/>
          </a:prstGeom>
        </p:spPr>
      </p:pic>
      <p:pic>
        <p:nvPicPr>
          <p:cNvPr id="21" name="Picture 5">
            <a:extLst>
              <a:ext uri="{FF2B5EF4-FFF2-40B4-BE49-F238E27FC236}">
                <a16:creationId xmlns:a16="http://schemas.microsoft.com/office/drawing/2014/main" id="{F99ACCE7-EF95-4C81-9DDB-A1B277369DA3}"/>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rcRect/>
          <a:stretch>
            <a:fillRect/>
          </a:stretch>
        </p:blipFill>
        <p:spPr>
          <a:xfrm>
            <a:off x="7386515" y="3098578"/>
            <a:ext cx="4445057" cy="2734027"/>
          </a:xfrm>
          <a:prstGeom prst="rect">
            <a:avLst/>
          </a:prstGeom>
        </p:spPr>
      </p:pic>
      <p:pic>
        <p:nvPicPr>
          <p:cNvPr id="23" name="Picture 5">
            <a:extLst>
              <a:ext uri="{FF2B5EF4-FFF2-40B4-BE49-F238E27FC236}">
                <a16:creationId xmlns:a16="http://schemas.microsoft.com/office/drawing/2014/main" id="{8575725C-6ECA-4B96-B943-FB19424E9E0C}"/>
              </a:ext>
            </a:extLst>
          </p:cNvPr>
          <p:cNvPicPr>
            <a:picLocks noChangeAspect="1"/>
          </p:cNvPicPr>
          <p:nvPr/>
        </p:nvPicPr>
        <p:blipFill>
          <a:blip r:embed="rId4">
            <a:biLevel thresh="50000"/>
          </a:blip>
          <a:srcRect/>
          <a:stretch>
            <a:fillRect/>
          </a:stretch>
        </p:blipFill>
        <p:spPr>
          <a:xfrm>
            <a:off x="999554" y="3147126"/>
            <a:ext cx="4445057" cy="27340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4">
            <a:extLst>
              <a:ext uri="{FF2B5EF4-FFF2-40B4-BE49-F238E27FC236}">
                <a16:creationId xmlns:a16="http://schemas.microsoft.com/office/drawing/2014/main" id="{625AB41B-3C8F-40F9-A7D3-42AE781EFFF4}"/>
              </a:ext>
            </a:extLst>
          </p:cNvPr>
          <p:cNvGrpSpPr/>
          <p:nvPr/>
        </p:nvGrpSpPr>
        <p:grpSpPr>
          <a:xfrm>
            <a:off x="-2263758" y="-4716920"/>
            <a:ext cx="9201199" cy="9700295"/>
            <a:chOff x="0" y="0"/>
            <a:chExt cx="12268265" cy="12933727"/>
          </a:xfrm>
        </p:grpSpPr>
        <p:pic>
          <p:nvPicPr>
            <p:cNvPr id="25" name="Picture 5">
              <a:extLst>
                <a:ext uri="{FF2B5EF4-FFF2-40B4-BE49-F238E27FC236}">
                  <a16:creationId xmlns:a16="http://schemas.microsoft.com/office/drawing/2014/main" id="{8A9627F4-1419-4E60-B6A1-99C1B87D593B}"/>
                </a:ext>
              </a:extLst>
            </p:cNvPr>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6267" y="2573866"/>
              <a:ext cx="10811999" cy="10359861"/>
            </a:xfrm>
            <a:prstGeom prst="rect">
              <a:avLst/>
            </a:prstGeom>
          </p:spPr>
        </p:pic>
        <p:pic>
          <p:nvPicPr>
            <p:cNvPr id="26" name="Picture 6">
              <a:extLst>
                <a:ext uri="{FF2B5EF4-FFF2-40B4-BE49-F238E27FC236}">
                  <a16:creationId xmlns:a16="http://schemas.microsoft.com/office/drawing/2014/main" id="{EEC72D29-4950-4651-890D-DD30E70872D3}"/>
                </a:ext>
              </a:extLst>
            </p:cNvPr>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811999" cy="10359861"/>
            </a:xfrm>
            <a:prstGeom prst="rect">
              <a:avLst/>
            </a:prstGeom>
          </p:spPr>
        </p:pic>
      </p:grpSp>
      <p:sp>
        <p:nvSpPr>
          <p:cNvPr id="7" name="TextBox 7"/>
          <p:cNvSpPr txBox="1"/>
          <p:nvPr/>
        </p:nvSpPr>
        <p:spPr>
          <a:xfrm>
            <a:off x="11891915" y="6984354"/>
            <a:ext cx="2546845" cy="511810"/>
          </a:xfrm>
          <a:prstGeom prst="rect">
            <a:avLst/>
          </a:prstGeom>
        </p:spPr>
        <p:txBody>
          <a:bodyPr wrap="square" lIns="0" tIns="0" rIns="0" bIns="0" rtlCol="0" anchor="t">
            <a:spAutoFit/>
          </a:bodyPr>
          <a:lstStyle/>
          <a:p>
            <a:pPr marL="0" lvl="0" indent="0" algn="l">
              <a:lnSpc>
                <a:spcPts val="4160"/>
              </a:lnSpc>
            </a:pPr>
            <a:r>
              <a:rPr lang="en-US" sz="3200">
                <a:solidFill>
                  <a:srgbClr val="011C50"/>
                </a:solidFill>
                <a:latin typeface="Public Sans Bold"/>
              </a:rPr>
              <a:t>MTCNN</a:t>
            </a:r>
          </a:p>
        </p:txBody>
      </p:sp>
      <p:sp>
        <p:nvSpPr>
          <p:cNvPr id="15" name="TextBox 15"/>
          <p:cNvSpPr txBox="1"/>
          <p:nvPr/>
        </p:nvSpPr>
        <p:spPr>
          <a:xfrm>
            <a:off x="1319566" y="1019175"/>
            <a:ext cx="9033802" cy="987450"/>
          </a:xfrm>
          <a:prstGeom prst="rect">
            <a:avLst/>
          </a:prstGeom>
        </p:spPr>
        <p:txBody>
          <a:bodyPr wrap="square" lIns="0" tIns="0" rIns="0" bIns="0" rtlCol="0" anchor="t">
            <a:spAutoFit/>
          </a:bodyPr>
          <a:lstStyle/>
          <a:p>
            <a:pPr>
              <a:lnSpc>
                <a:spcPts val="7679"/>
              </a:lnSpc>
            </a:pPr>
            <a:r>
              <a:rPr lang="en-US" sz="6399" dirty="0" err="1">
                <a:solidFill>
                  <a:srgbClr val="011C50"/>
                </a:solidFill>
                <a:latin typeface="Public Sans Bold"/>
              </a:rPr>
              <a:t>Phát</a:t>
            </a:r>
            <a:r>
              <a:rPr lang="en-US" sz="6399" dirty="0">
                <a:solidFill>
                  <a:srgbClr val="011C50"/>
                </a:solidFill>
                <a:latin typeface="Public Sans Bold"/>
              </a:rPr>
              <a:t> </a:t>
            </a:r>
            <a:r>
              <a:rPr lang="en-US" sz="6399" dirty="0" err="1">
                <a:solidFill>
                  <a:srgbClr val="011C50"/>
                </a:solidFill>
                <a:latin typeface="Public Sans Bold"/>
              </a:rPr>
              <a:t>hiện</a:t>
            </a:r>
            <a:r>
              <a:rPr lang="en-US" sz="6399" dirty="0">
                <a:solidFill>
                  <a:srgbClr val="011C50"/>
                </a:solidFill>
                <a:latin typeface="Public Sans Bold"/>
              </a:rPr>
              <a:t> </a:t>
            </a:r>
            <a:r>
              <a:rPr lang="en-US" sz="6399" dirty="0" err="1">
                <a:solidFill>
                  <a:srgbClr val="011C50"/>
                </a:solidFill>
                <a:latin typeface="Public Sans Bold"/>
              </a:rPr>
              <a:t>khuôn</a:t>
            </a:r>
            <a:r>
              <a:rPr lang="en-US" sz="6399" dirty="0">
                <a:solidFill>
                  <a:srgbClr val="011C50"/>
                </a:solidFill>
                <a:latin typeface="Public Sans Bold"/>
              </a:rPr>
              <a:t> </a:t>
            </a:r>
            <a:r>
              <a:rPr lang="en-US" sz="6399" dirty="0" err="1">
                <a:solidFill>
                  <a:srgbClr val="011C50"/>
                </a:solidFill>
                <a:latin typeface="Public Sans Bold"/>
              </a:rPr>
              <a:t>mặt</a:t>
            </a:r>
            <a:endParaRPr lang="en-US" sz="6399" dirty="0">
              <a:solidFill>
                <a:srgbClr val="011C50"/>
              </a:solidFill>
              <a:latin typeface="Public Sans Bold"/>
            </a:endParaRPr>
          </a:p>
        </p:txBody>
      </p:sp>
      <p:pic>
        <p:nvPicPr>
          <p:cNvPr id="16"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96162" y="133228"/>
            <a:ext cx="5800626" cy="1790943"/>
          </a:xfrm>
          <a:prstGeom prst="rect">
            <a:avLst/>
          </a:prstGeom>
        </p:spPr>
      </p:pic>
      <p:pic>
        <p:nvPicPr>
          <p:cNvPr id="20" name="Picture 13">
            <a:extLst>
              <a:ext uri="{FF2B5EF4-FFF2-40B4-BE49-F238E27FC236}">
                <a16:creationId xmlns:a16="http://schemas.microsoft.com/office/drawing/2014/main" id="{67024EEE-4E64-46E6-98B3-EEDCA4562D3A}"/>
              </a:ext>
            </a:extLst>
          </p:cNvPr>
          <p:cNvPicPr>
            <a:picLocks noChangeAspect="1"/>
          </p:cNvPicPr>
          <p:nvPr/>
        </p:nvPicPr>
        <p:blipFill>
          <a:blip r:embed="rId6"/>
          <a:srcRect/>
          <a:stretch>
            <a:fillRect/>
          </a:stretch>
        </p:blipFill>
        <p:spPr>
          <a:xfrm>
            <a:off x="0" y="7903124"/>
            <a:ext cx="1978843" cy="2677495"/>
          </a:xfrm>
          <a:prstGeom prst="rect">
            <a:avLst/>
          </a:prstGeom>
        </p:spPr>
      </p:pic>
      <p:pic>
        <p:nvPicPr>
          <p:cNvPr id="22" name="Picture 19">
            <a:extLst>
              <a:ext uri="{FF2B5EF4-FFF2-40B4-BE49-F238E27FC236}">
                <a16:creationId xmlns:a16="http://schemas.microsoft.com/office/drawing/2014/main" id="{32A269AE-A7D6-445F-AC9B-AE9AE39765BB}"/>
              </a:ext>
            </a:extLst>
          </p:cNvPr>
          <p:cNvPicPr>
            <a:picLocks noChangeAspect="1"/>
          </p:cNvPicPr>
          <p:nvPr/>
        </p:nvPicPr>
        <p:blipFill>
          <a:blip r:embed="rId7"/>
          <a:stretch>
            <a:fillRect/>
          </a:stretch>
        </p:blipFill>
        <p:spPr>
          <a:xfrm>
            <a:off x="5836467" y="1924171"/>
            <a:ext cx="12110896" cy="4576515"/>
          </a:xfrm>
          <a:prstGeom prst="rect">
            <a:avLst/>
          </a:prstGeom>
        </p:spPr>
      </p:pic>
      <p:pic>
        <p:nvPicPr>
          <p:cNvPr id="10" name="Picture 3"/>
          <p:cNvPicPr>
            <a:picLocks noChangeAspect="1"/>
          </p:cNvPicPr>
          <p:nvPr/>
        </p:nvPicPr>
        <p:blipFill>
          <a:blip r:embed="rId8"/>
          <a:srcRect/>
          <a:stretch>
            <a:fillRect/>
          </a:stretch>
        </p:blipFill>
        <p:spPr>
          <a:xfrm>
            <a:off x="1836810" y="2053786"/>
            <a:ext cx="3036354" cy="4011834"/>
          </a:xfrm>
          <a:prstGeom prst="rect">
            <a:avLst/>
          </a:prstGeom>
        </p:spPr>
      </p:pic>
      <p:sp>
        <p:nvSpPr>
          <p:cNvPr id="11" name="TextBox 7"/>
          <p:cNvSpPr txBox="1"/>
          <p:nvPr/>
        </p:nvSpPr>
        <p:spPr>
          <a:xfrm>
            <a:off x="1687906" y="6627275"/>
            <a:ext cx="4148561" cy="1035685"/>
          </a:xfrm>
          <a:prstGeom prst="rect">
            <a:avLst/>
          </a:prstGeom>
        </p:spPr>
        <p:txBody>
          <a:bodyPr wrap="square" lIns="0" tIns="0" rIns="0" bIns="0" rtlCol="0" anchor="t">
            <a:spAutoFit/>
          </a:bodyPr>
          <a:lstStyle/>
          <a:p>
            <a:pPr>
              <a:lnSpc>
                <a:spcPts val="4160"/>
              </a:lnSpc>
            </a:pPr>
            <a:r>
              <a:rPr lang="en-US" sz="3200" dirty="0" err="1">
                <a:solidFill>
                  <a:srgbClr val="011C50"/>
                </a:solidFill>
                <a:latin typeface="Public Sans Bold"/>
              </a:rPr>
              <a:t>Phát</a:t>
            </a:r>
            <a:r>
              <a:rPr lang="en-US" sz="3200" dirty="0">
                <a:solidFill>
                  <a:srgbClr val="011C50"/>
                </a:solidFill>
                <a:latin typeface="Public Sans Bold"/>
              </a:rPr>
              <a:t> </a:t>
            </a:r>
            <a:r>
              <a:rPr lang="en-US" sz="3200" dirty="0" err="1">
                <a:solidFill>
                  <a:srgbClr val="011C50"/>
                </a:solidFill>
                <a:latin typeface="Public Sans Bold"/>
              </a:rPr>
              <a:t>hiện</a:t>
            </a:r>
            <a:r>
              <a:rPr lang="en-US" sz="3200" dirty="0">
                <a:solidFill>
                  <a:srgbClr val="011C50"/>
                </a:solidFill>
                <a:latin typeface="Public Sans Bold"/>
              </a:rPr>
              <a:t> </a:t>
            </a:r>
            <a:r>
              <a:rPr lang="en-US" sz="3200" dirty="0" err="1">
                <a:solidFill>
                  <a:srgbClr val="011C50"/>
                </a:solidFill>
                <a:latin typeface="Public Sans Bold"/>
              </a:rPr>
              <a:t>khuôn</a:t>
            </a:r>
            <a:r>
              <a:rPr lang="en-US" sz="3200" dirty="0">
                <a:solidFill>
                  <a:srgbClr val="011C50"/>
                </a:solidFill>
                <a:latin typeface="Public Sans Bold"/>
              </a:rPr>
              <a:t> </a:t>
            </a:r>
            <a:r>
              <a:rPr lang="en-US" sz="3200" dirty="0" err="1">
                <a:solidFill>
                  <a:srgbClr val="011C50"/>
                </a:solidFill>
                <a:latin typeface="Public Sans Bold"/>
              </a:rPr>
              <a:t>mặt</a:t>
            </a:r>
            <a:r>
              <a:rPr lang="en-US" sz="3200" dirty="0">
                <a:solidFill>
                  <a:srgbClr val="011C50"/>
                </a:solidFill>
                <a:latin typeface="Public Sans Bold"/>
              </a:rPr>
              <a:t> </a:t>
            </a:r>
          </a:p>
          <a:p>
            <a:pPr marL="0" lvl="0" indent="0" algn="l">
              <a:lnSpc>
                <a:spcPts val="4160"/>
              </a:lnSpc>
            </a:pPr>
            <a:r>
              <a:rPr lang="en-US" sz="3200" dirty="0">
                <a:solidFill>
                  <a:srgbClr val="011C50"/>
                </a:solidFill>
                <a:latin typeface="Public Sans Bold"/>
              </a:rPr>
              <a:t>(Face Detection)</a:t>
            </a:r>
          </a:p>
        </p:txBody>
      </p:sp>
    </p:spTree>
    <p:extLst>
      <p:ext uri="{BB962C8B-B14F-4D97-AF65-F5344CB8AC3E}">
        <p14:creationId xmlns:p14="http://schemas.microsoft.com/office/powerpoint/2010/main" val="4082942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4">
            <a:extLst>
              <a:ext uri="{FF2B5EF4-FFF2-40B4-BE49-F238E27FC236}">
                <a16:creationId xmlns:a16="http://schemas.microsoft.com/office/drawing/2014/main" id="{EE7B6E7B-2EA6-4479-B744-2F1AA4F4957E}"/>
              </a:ext>
            </a:extLst>
          </p:cNvPr>
          <p:cNvGrpSpPr/>
          <p:nvPr/>
        </p:nvGrpSpPr>
        <p:grpSpPr>
          <a:xfrm rot="10800000">
            <a:off x="2598550" y="2000250"/>
            <a:ext cx="24443323" cy="13890390"/>
            <a:chOff x="1456267" y="2573866"/>
            <a:chExt cx="12097556" cy="10648721"/>
          </a:xfrm>
        </p:grpSpPr>
        <p:pic>
          <p:nvPicPr>
            <p:cNvPr id="19" name="Picture 5">
              <a:extLst>
                <a:ext uri="{FF2B5EF4-FFF2-40B4-BE49-F238E27FC236}">
                  <a16:creationId xmlns:a16="http://schemas.microsoft.com/office/drawing/2014/main" id="{87E75175-5869-4957-8CE4-EFBB695357DB}"/>
                </a:ext>
              </a:extLst>
            </p:cNvPr>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6267" y="2573866"/>
              <a:ext cx="10811999" cy="10359861"/>
            </a:xfrm>
            <a:prstGeom prst="rect">
              <a:avLst/>
            </a:prstGeom>
          </p:spPr>
        </p:pic>
        <p:pic>
          <p:nvPicPr>
            <p:cNvPr id="20" name="Picture 6">
              <a:extLst>
                <a:ext uri="{FF2B5EF4-FFF2-40B4-BE49-F238E27FC236}">
                  <a16:creationId xmlns:a16="http://schemas.microsoft.com/office/drawing/2014/main" id="{23FFFDE1-F4BB-4047-B7AE-3E7611F9BEC8}"/>
                </a:ext>
              </a:extLst>
            </p:cNvPr>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41825" y="2862725"/>
              <a:ext cx="10811998" cy="10359862"/>
            </a:xfrm>
            <a:prstGeom prst="rect">
              <a:avLst/>
            </a:prstGeom>
          </p:spPr>
        </p:pic>
      </p:grpSp>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945839" y="3818715"/>
            <a:ext cx="1202942" cy="1202942"/>
          </a:xfrm>
          <a:prstGeom prst="rect">
            <a:avLst/>
          </a:prstGeom>
        </p:spPr>
      </p:pic>
      <p:sp>
        <p:nvSpPr>
          <p:cNvPr id="15" name="TextBox 15"/>
          <p:cNvSpPr txBox="1"/>
          <p:nvPr/>
        </p:nvSpPr>
        <p:spPr>
          <a:xfrm>
            <a:off x="1319566" y="1019175"/>
            <a:ext cx="9546554" cy="987450"/>
          </a:xfrm>
          <a:prstGeom prst="rect">
            <a:avLst/>
          </a:prstGeom>
        </p:spPr>
        <p:txBody>
          <a:bodyPr wrap="square" lIns="0" tIns="0" rIns="0" bIns="0" rtlCol="0" anchor="t">
            <a:spAutoFit/>
          </a:bodyPr>
          <a:lstStyle/>
          <a:p>
            <a:pPr>
              <a:lnSpc>
                <a:spcPts val="7679"/>
              </a:lnSpc>
            </a:pPr>
            <a:r>
              <a:rPr lang="en-US" sz="6399" dirty="0" err="1">
                <a:solidFill>
                  <a:srgbClr val="011C50"/>
                </a:solidFill>
                <a:latin typeface="Public Sans Bold"/>
              </a:rPr>
              <a:t>Trích</a:t>
            </a:r>
            <a:r>
              <a:rPr lang="en-US" sz="6399" dirty="0">
                <a:solidFill>
                  <a:srgbClr val="011C50"/>
                </a:solidFill>
                <a:latin typeface="Public Sans Bold"/>
              </a:rPr>
              <a:t> </a:t>
            </a:r>
            <a:r>
              <a:rPr lang="en-US" sz="6399" dirty="0" err="1">
                <a:solidFill>
                  <a:srgbClr val="011C50"/>
                </a:solidFill>
                <a:latin typeface="Public Sans Bold"/>
              </a:rPr>
              <a:t>xuất</a:t>
            </a:r>
            <a:r>
              <a:rPr lang="en-US" sz="6399" dirty="0">
                <a:solidFill>
                  <a:srgbClr val="011C50"/>
                </a:solidFill>
                <a:latin typeface="Public Sans Bold"/>
              </a:rPr>
              <a:t> </a:t>
            </a:r>
            <a:r>
              <a:rPr lang="en-US" sz="6399" dirty="0" err="1">
                <a:solidFill>
                  <a:srgbClr val="011C50"/>
                </a:solidFill>
                <a:latin typeface="Public Sans Bold"/>
              </a:rPr>
              <a:t>đặc</a:t>
            </a:r>
            <a:r>
              <a:rPr lang="en-US" sz="6399" dirty="0">
                <a:solidFill>
                  <a:srgbClr val="011C50"/>
                </a:solidFill>
                <a:latin typeface="Public Sans Bold"/>
              </a:rPr>
              <a:t> </a:t>
            </a:r>
            <a:r>
              <a:rPr lang="en-US" sz="6399" dirty="0" err="1">
                <a:solidFill>
                  <a:srgbClr val="011C50"/>
                </a:solidFill>
                <a:latin typeface="Public Sans Bold"/>
              </a:rPr>
              <a:t>trưng</a:t>
            </a:r>
            <a:endParaRPr lang="en-US" sz="6399" dirty="0">
              <a:solidFill>
                <a:srgbClr val="011C50"/>
              </a:solidFill>
              <a:latin typeface="Public Sans Bold"/>
            </a:endParaRPr>
          </a:p>
        </p:txBody>
      </p:sp>
      <p:pic>
        <p:nvPicPr>
          <p:cNvPr id="17" name="Picture 1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133228"/>
            <a:ext cx="5800626" cy="1790943"/>
          </a:xfrm>
          <a:prstGeom prst="rect">
            <a:avLst/>
          </a:prstGeom>
        </p:spPr>
      </p:pic>
      <p:pic>
        <p:nvPicPr>
          <p:cNvPr id="1026" name="Picture 2" descr="Công nghệ nhận diện khuôn mặt khi đeo khẩu trang">
            <a:extLst>
              <a:ext uri="{FF2B5EF4-FFF2-40B4-BE49-F238E27FC236}">
                <a16:creationId xmlns:a16="http://schemas.microsoft.com/office/drawing/2014/main" id="{865EFE86-7840-419B-A37B-B170852ED5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460" y="2718157"/>
            <a:ext cx="6379669" cy="425311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0">
            <a:extLst>
              <a:ext uri="{FF2B5EF4-FFF2-40B4-BE49-F238E27FC236}">
                <a16:creationId xmlns:a16="http://schemas.microsoft.com/office/drawing/2014/main" id="{28BBAA9F-C0D7-4D03-88EC-A858258E8C9A}"/>
              </a:ext>
            </a:extLst>
          </p:cNvPr>
          <p:cNvSpPr txBox="1"/>
          <p:nvPr/>
        </p:nvSpPr>
        <p:spPr>
          <a:xfrm>
            <a:off x="12734832" y="8036493"/>
            <a:ext cx="1573266" cy="498278"/>
          </a:xfrm>
          <a:prstGeom prst="rect">
            <a:avLst/>
          </a:prstGeom>
        </p:spPr>
        <p:txBody>
          <a:bodyPr wrap="square" lIns="0" tIns="0" rIns="0" bIns="0" rtlCol="0" anchor="t">
            <a:spAutoFit/>
          </a:bodyPr>
          <a:lstStyle/>
          <a:p>
            <a:pPr marL="0" lvl="0" indent="0" algn="l">
              <a:lnSpc>
                <a:spcPts val="4160"/>
              </a:lnSpc>
              <a:spcBef>
                <a:spcPct val="0"/>
              </a:spcBef>
            </a:pPr>
            <a:r>
              <a:rPr lang="en-US" sz="3200">
                <a:solidFill>
                  <a:srgbClr val="011C50"/>
                </a:solidFill>
                <a:latin typeface="Public Sans Bold"/>
              </a:rPr>
              <a:t>HOG</a:t>
            </a:r>
          </a:p>
        </p:txBody>
      </p:sp>
      <p:pic>
        <p:nvPicPr>
          <p:cNvPr id="1028" name="Picture 4" descr="A Gentle Introduction Into The Histogram Of Oriented Gradients | by Karthik  Mittal | Analytics Vidhya | Medium">
            <a:extLst>
              <a:ext uri="{FF2B5EF4-FFF2-40B4-BE49-F238E27FC236}">
                <a16:creationId xmlns:a16="http://schemas.microsoft.com/office/drawing/2014/main" id="{4BF50D60-B93C-4B93-9F6E-7DEDE693FC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2095" y="2718157"/>
            <a:ext cx="9378776" cy="45864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49A54D8-6E08-4773-B0A4-44E6290781AD}"/>
              </a:ext>
            </a:extLst>
          </p:cNvPr>
          <p:cNvPicPr>
            <a:picLocks noChangeAspect="1"/>
          </p:cNvPicPr>
          <p:nvPr/>
        </p:nvPicPr>
        <p:blipFill>
          <a:blip r:embed="rId10"/>
          <a:srcRect/>
          <a:stretch>
            <a:fillRect/>
          </a:stretch>
        </p:blipFill>
        <p:spPr>
          <a:xfrm>
            <a:off x="16481090" y="7795094"/>
            <a:ext cx="1978843" cy="2677495"/>
          </a:xfrm>
          <a:prstGeom prst="rect">
            <a:avLst/>
          </a:prstGeom>
        </p:spPr>
      </p:pic>
      <p:sp>
        <p:nvSpPr>
          <p:cNvPr id="12" name="TextBox 10">
            <a:extLst>
              <a:ext uri="{FF2B5EF4-FFF2-40B4-BE49-F238E27FC236}">
                <a16:creationId xmlns:a16="http://schemas.microsoft.com/office/drawing/2014/main" id="{EBED78C5-C9B8-4D84-9DF3-7249D966A77B}"/>
              </a:ext>
            </a:extLst>
          </p:cNvPr>
          <p:cNvSpPr txBox="1"/>
          <p:nvPr/>
        </p:nvSpPr>
        <p:spPr>
          <a:xfrm>
            <a:off x="1805901" y="7795094"/>
            <a:ext cx="4182785" cy="498278"/>
          </a:xfrm>
          <a:prstGeom prst="rect">
            <a:avLst/>
          </a:prstGeom>
        </p:spPr>
        <p:txBody>
          <a:bodyPr wrap="square" lIns="0" tIns="0" rIns="0" bIns="0" rtlCol="0" anchor="t">
            <a:spAutoFit/>
          </a:bodyPr>
          <a:lstStyle/>
          <a:p>
            <a:pPr marL="0" lvl="0" indent="0" algn="l">
              <a:lnSpc>
                <a:spcPts val="4160"/>
              </a:lnSpc>
              <a:spcBef>
                <a:spcPct val="0"/>
              </a:spcBef>
            </a:pPr>
            <a:r>
              <a:rPr lang="en-US" sz="3200">
                <a:solidFill>
                  <a:srgbClr val="011C50"/>
                </a:solidFill>
                <a:latin typeface="Public Sans Bold"/>
              </a:rPr>
              <a:t>Trích xuất đặc trưng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774</TotalTime>
  <Words>1075</Words>
  <Application>Microsoft Office PowerPoint</Application>
  <PresentationFormat>Tùy chỉnh</PresentationFormat>
  <Paragraphs>202</Paragraphs>
  <Slides>31</Slides>
  <Notes>1</Notes>
  <HiddenSlides>0</HiddenSlides>
  <MMClips>0</MMClips>
  <ScaleCrop>false</ScaleCrop>
  <HeadingPairs>
    <vt:vector size="6" baseType="variant">
      <vt:variant>
        <vt:lpstr>Phông được Dùng</vt:lpstr>
      </vt:variant>
      <vt:variant>
        <vt:i4>10</vt:i4>
      </vt:variant>
      <vt:variant>
        <vt:lpstr>Chủ đề</vt:lpstr>
      </vt:variant>
      <vt:variant>
        <vt:i4>1</vt:i4>
      </vt:variant>
      <vt:variant>
        <vt:lpstr>Tiêu đề Bản chiếu</vt:lpstr>
      </vt:variant>
      <vt:variant>
        <vt:i4>31</vt:i4>
      </vt:variant>
    </vt:vector>
  </HeadingPairs>
  <TitlesOfParts>
    <vt:vector size="42" baseType="lpstr">
      <vt:lpstr>Open Sans</vt:lpstr>
      <vt:lpstr>Arimo</vt:lpstr>
      <vt:lpstr>Arial</vt:lpstr>
      <vt:lpstr>Open Sans Bold</vt:lpstr>
      <vt:lpstr>DejaVu Serif</vt:lpstr>
      <vt:lpstr>Calibri</vt:lpstr>
      <vt:lpstr>Public Sans Bold</vt:lpstr>
      <vt:lpstr>DejaVu Serif Bold</vt:lpstr>
      <vt:lpstr>Public Sans</vt:lpstr>
      <vt:lpstr>Public Sans Bold Bold</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mới</dc:title>
  <dc:creator>Phi Trương Hồng</dc:creator>
  <cp:lastModifiedBy>Trương Hồng Phi</cp:lastModifiedBy>
  <cp:revision>26</cp:revision>
  <dcterms:created xsi:type="dcterms:W3CDTF">2006-08-16T00:00:00Z</dcterms:created>
  <dcterms:modified xsi:type="dcterms:W3CDTF">2022-01-16T12:19:47Z</dcterms:modified>
  <dc:identifier>DAExHZ9CaKM</dc:identifier>
</cp:coreProperties>
</file>